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9" r:id="rId3"/>
    <p:sldId id="257" r:id="rId4"/>
    <p:sldId id="267" r:id="rId5"/>
    <p:sldId id="288" r:id="rId6"/>
    <p:sldId id="290" r:id="rId7"/>
    <p:sldId id="260" r:id="rId8"/>
    <p:sldId id="287" r:id="rId9"/>
    <p:sldId id="273" r:id="rId10"/>
    <p:sldId id="293" r:id="rId11"/>
    <p:sldId id="294" r:id="rId12"/>
    <p:sldId id="296" r:id="rId13"/>
    <p:sldId id="269" r:id="rId14"/>
    <p:sldId id="270" r:id="rId15"/>
    <p:sldId id="271" r:id="rId16"/>
    <p:sldId id="272" r:id="rId17"/>
    <p:sldId id="275" r:id="rId18"/>
    <p:sldId id="295" r:id="rId19"/>
    <p:sldId id="278" r:id="rId20"/>
    <p:sldId id="277" r:id="rId21"/>
    <p:sldId id="299" r:id="rId22"/>
    <p:sldId id="298" r:id="rId23"/>
    <p:sldId id="302" r:id="rId24"/>
    <p:sldId id="303" r:id="rId25"/>
    <p:sldId id="291" r:id="rId26"/>
    <p:sldId id="306" r:id="rId27"/>
    <p:sldId id="305" r:id="rId28"/>
    <p:sldId id="307" r:id="rId29"/>
    <p:sldId id="304" r:id="rId30"/>
    <p:sldId id="297" r:id="rId31"/>
    <p:sldId id="309" r:id="rId32"/>
    <p:sldId id="308" r:id="rId33"/>
    <p:sldId id="310" r:id="rId34"/>
    <p:sldId id="311" r:id="rId35"/>
    <p:sldId id="312" r:id="rId36"/>
    <p:sldId id="315" r:id="rId37"/>
    <p:sldId id="314" r:id="rId38"/>
    <p:sldId id="265" r:id="rId39"/>
    <p:sldId id="313" r:id="rId40"/>
    <p:sldId id="28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ian Chilipirea" initials="CC" lastIdx="1" clrIdx="0">
    <p:extLst>
      <p:ext uri="{19B8F6BF-5375-455C-9EA6-DF929625EA0E}">
        <p15:presenceInfo xmlns:p15="http://schemas.microsoft.com/office/powerpoint/2012/main" userId="34ab170da5908f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47798"/>
    <a:srgbClr val="FF7F85"/>
    <a:srgbClr val="F57BA1"/>
    <a:srgbClr val="D18B47"/>
    <a:srgbClr val="D6D100"/>
    <a:srgbClr val="A29E00"/>
    <a:srgbClr val="309CC6"/>
    <a:srgbClr val="92D050"/>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0DABF-EF0E-4DB8-A48D-494FA7B0CD36}" v="9" dt="2021-04-30T15:59:56.23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7"/>
    <p:restoredTop sz="74409" autoAdjust="0"/>
  </p:normalViewPr>
  <p:slideViewPr>
    <p:cSldViewPr snapToGrid="0">
      <p:cViewPr>
        <p:scale>
          <a:sx n="118" d="100"/>
          <a:sy n="118" d="100"/>
        </p:scale>
        <p:origin x="1408" y="2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1F62D-B4B9-46B7-8D2D-294317DC7946}" type="datetimeFigureOut">
              <a:rPr lang="en-US" smtClean="0"/>
              <a:t>4/28/22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6240B-57A7-44D6-9429-E84C6A82F2E4}" type="slidenum">
              <a:rPr lang="en-US" smtClean="0"/>
              <a:t>‹#›</a:t>
            </a:fld>
            <a:endParaRPr lang="en-US"/>
          </a:p>
        </p:txBody>
      </p:sp>
    </p:spTree>
    <p:extLst>
      <p:ext uri="{BB962C8B-B14F-4D97-AF65-F5344CB8AC3E}">
        <p14:creationId xmlns:p14="http://schemas.microsoft.com/office/powerpoint/2010/main" val="3803089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Buna, ma numesc Tudor Alexandra.</a:t>
            </a:r>
          </a:p>
          <a:p>
            <a:r>
              <a:rPr lang="en-RO" dirty="0"/>
              <a:t>Am absolvit Facultatea de Automatica si Calculatoare, sectia Calculatoare din cadrul universitatii Politehnica Bucuresti si in prezent lucrez la Site Reliability Engineer la Adobe System Romania, incepand din anul 2017.</a:t>
            </a:r>
          </a:p>
          <a:p>
            <a:r>
              <a:rPr lang="en-RO" dirty="0"/>
              <a:t>Am inceput ca junior SRE, plecand de la un profil de Software Developer. Pe parcursul acestori ani am lucrat in cadrul mai multor echipe, iar acum sunt parte dintr-o echipa unificata, unde rolul de SRE nu mai este atat de bine definit in sensul ca toti contribuim atat la partea de software development cat si la partea operationala.</a:t>
            </a:r>
          </a:p>
        </p:txBody>
      </p:sp>
      <p:sp>
        <p:nvSpPr>
          <p:cNvPr id="4" name="Slide Number Placeholder 3"/>
          <p:cNvSpPr>
            <a:spLocks noGrp="1"/>
          </p:cNvSpPr>
          <p:nvPr>
            <p:ph type="sldNum" sz="quarter" idx="5"/>
          </p:nvPr>
        </p:nvSpPr>
        <p:spPr/>
        <p:txBody>
          <a:bodyPr/>
          <a:lstStyle/>
          <a:p>
            <a:fld id="{66C6240B-57A7-44D6-9429-E84C6A82F2E4}" type="slidenum">
              <a:rPr lang="en-US" smtClean="0"/>
              <a:t>2</a:t>
            </a:fld>
            <a:endParaRPr lang="en-US"/>
          </a:p>
        </p:txBody>
      </p:sp>
    </p:spTree>
    <p:extLst>
      <p:ext uri="{BB962C8B-B14F-4D97-AF65-F5344CB8AC3E}">
        <p14:creationId xmlns:p14="http://schemas.microsoft.com/office/powerpoint/2010/main" val="414775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De ce vrem sa monitorizam aplicatiile?</a:t>
            </a:r>
          </a:p>
          <a:p>
            <a:endParaRPr lang="en-RO" dirty="0"/>
          </a:p>
          <a:p>
            <a:r>
              <a:rPr lang="en-GB" dirty="0"/>
              <a:t>S</a:t>
            </a:r>
            <a:r>
              <a:rPr lang="en-RO" dirty="0"/>
              <a:t>a putem pune alerte care sa ne atentioneze atunci cand ceva merge prost.</a:t>
            </a:r>
          </a:p>
          <a:p>
            <a:endParaRPr lang="en-RO" dirty="0"/>
          </a:p>
          <a:p>
            <a:r>
              <a:rPr lang="en-RO" dirty="0"/>
              <a:t>Sa avem vizibilitate ca atunci cand ceva merge prost sa putem afla de unde vine problema si sa o reparam.</a:t>
            </a:r>
          </a:p>
          <a:p>
            <a:endParaRPr lang="en-RO" dirty="0"/>
          </a:p>
          <a:p>
            <a:r>
              <a:rPr lang="en-RO" dirty="0"/>
              <a:t>In cazul in care aplicatia si-a atins limita resurselor disponibile sa o putem scala – deasemenea acest proces se poate automatiza astfel incat aplicatia sa se scaleze in sus sau in jos in functie de anumite metrici cheie.</a:t>
            </a:r>
          </a:p>
          <a:p>
            <a:endParaRPr lang="en-RO" dirty="0"/>
          </a:p>
          <a:p>
            <a:r>
              <a:rPr lang="en-RO" dirty="0"/>
              <a:t>De obicei se folosesc CPU si Memory, dar in functie de specificul aplicatiei, acest autoscaling poate fi bazat si pe alte metrici. ---– uneori CPU sau Memory nu sunt bottlenecks pentru aplicatie ci alte resurse – cum ar fi queue lag.</a:t>
            </a:r>
          </a:p>
          <a:p>
            <a:endParaRPr lang="en-RO" dirty="0"/>
          </a:p>
          <a:p>
            <a:r>
              <a:rPr lang="en-RO" dirty="0"/>
              <a:t>Sa analizam modul in care variaza anumiti parametri ai aplicatiei. </a:t>
            </a:r>
          </a:p>
          <a:p>
            <a:endParaRPr lang="en-RO" dirty="0"/>
          </a:p>
          <a:p>
            <a:r>
              <a:rPr lang="en-RO" dirty="0"/>
              <a:t>De exemplu, exista servicii in Adobe care primesc trafic atat de la clienti cat si de la alte servicii interne. Traficul primit de la clienti are prioritate, deci in perioadele cand aplicatia primeste un numar mai mare de request-uri din exterior, aplicatiile interne sunt incetinite pentru a nu supra satura resursele. Se folosesc conceptele de High tide – perioada din zi cand vin multe request-uri de la clienti si Low tide – perioada din zi cand vin mai putine request-uri de la clienti si se poate mari nr de request-uri interne.</a:t>
            </a:r>
          </a:p>
          <a:p>
            <a:endParaRPr lang="en-RO" dirty="0"/>
          </a:p>
          <a:p>
            <a:r>
              <a:rPr lang="en-RO" dirty="0"/>
              <a:t>Mai spuneti si voi, la ce ne mai ajuta sa monitorizam aplicatiile?</a:t>
            </a:r>
          </a:p>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11</a:t>
            </a:fld>
            <a:endParaRPr lang="en-US"/>
          </a:p>
        </p:txBody>
      </p:sp>
    </p:spTree>
    <p:extLst>
      <p:ext uri="{BB962C8B-B14F-4D97-AF65-F5344CB8AC3E}">
        <p14:creationId xmlns:p14="http://schemas.microsoft.com/office/powerpoint/2010/main" val="276602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a:p>
            <a:r>
              <a:rPr lang="en-RO" dirty="0"/>
              <a:t>Un SLI sau Service Level Indicator este ….</a:t>
            </a:r>
          </a:p>
          <a:p>
            <a:r>
              <a:rPr lang="en-GB" dirty="0"/>
              <a:t>U</a:t>
            </a:r>
            <a:r>
              <a:rPr lang="en-RO" dirty="0"/>
              <a:t>n SLT sau Service Level Target este …</a:t>
            </a:r>
          </a:p>
          <a:p>
            <a:r>
              <a:rPr lang="en-GB" dirty="0"/>
              <a:t>U</a:t>
            </a:r>
            <a:r>
              <a:rPr lang="en-RO" dirty="0"/>
              <a:t>n SLA sau Service Level Agreement este …</a:t>
            </a:r>
          </a:p>
          <a:p>
            <a:endParaRPr lang="en-RO" dirty="0"/>
          </a:p>
          <a:p>
            <a:r>
              <a:rPr lang="en-RO" dirty="0"/>
              <a:t>Procesul incepe cu identificarea acelori indicatori relevanti pentru serviciul respectiv,</a:t>
            </a:r>
          </a:p>
          <a:p>
            <a:r>
              <a:rPr lang="en-GB" dirty="0"/>
              <a:t>A</a:t>
            </a:r>
            <a:r>
              <a:rPr lang="en-RO" dirty="0"/>
              <a:t>poi cu masurarea gradului de succes dat de indicatori folosind target-urile stabilite si</a:t>
            </a:r>
          </a:p>
          <a:p>
            <a:r>
              <a:rPr lang="en-RO" dirty="0"/>
              <a:t>Intr-un final cu agrearea de SLAs care de cele mai multe ori se bazeaza pe SLTs.</a:t>
            </a:r>
          </a:p>
          <a:p>
            <a:endParaRPr lang="en-RO" dirty="0"/>
          </a:p>
          <a:p>
            <a:r>
              <a:rPr lang="en-GB" dirty="0"/>
              <a:t>U</a:t>
            </a:r>
            <a:r>
              <a:rPr lang="en-RO" dirty="0"/>
              <a:t>n SLA are cel mai mult sens daca a fost agreat cu un client si de cele mai multe ori include anumite clauze care pot implica acoperirea unor daune catre client in cazul in care acest SLA nu este respectat.</a:t>
            </a:r>
          </a:p>
        </p:txBody>
      </p:sp>
      <p:sp>
        <p:nvSpPr>
          <p:cNvPr id="4" name="Slide Number Placeholder 3"/>
          <p:cNvSpPr>
            <a:spLocks noGrp="1"/>
          </p:cNvSpPr>
          <p:nvPr>
            <p:ph type="sldNum" sz="quarter" idx="5"/>
          </p:nvPr>
        </p:nvSpPr>
        <p:spPr/>
        <p:txBody>
          <a:bodyPr/>
          <a:lstStyle/>
          <a:p>
            <a:fld id="{66C6240B-57A7-44D6-9429-E84C6A82F2E4}" type="slidenum">
              <a:rPr lang="en-US" smtClean="0"/>
              <a:t>12</a:t>
            </a:fld>
            <a:endParaRPr lang="en-US"/>
          </a:p>
        </p:txBody>
      </p:sp>
    </p:spTree>
    <p:extLst>
      <p:ext uri="{BB962C8B-B14F-4D97-AF65-F5344CB8AC3E}">
        <p14:creationId xmlns:p14="http://schemas.microsoft.com/office/powerpoint/2010/main" val="908799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13</a:t>
            </a:fld>
            <a:endParaRPr lang="en-US"/>
          </a:p>
        </p:txBody>
      </p:sp>
    </p:spTree>
    <p:extLst>
      <p:ext uri="{BB962C8B-B14F-4D97-AF65-F5344CB8AC3E}">
        <p14:creationId xmlns:p14="http://schemas.microsoft.com/office/powerpoint/2010/main" val="1504017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Indicatorul definit mai devreme va fi atins 99.9% din timpul lunii curente.</a:t>
            </a:r>
          </a:p>
        </p:txBody>
      </p:sp>
      <p:sp>
        <p:nvSpPr>
          <p:cNvPr id="4" name="Slide Number Placeholder 3"/>
          <p:cNvSpPr>
            <a:spLocks noGrp="1"/>
          </p:cNvSpPr>
          <p:nvPr>
            <p:ph type="sldNum" sz="quarter" idx="5"/>
          </p:nvPr>
        </p:nvSpPr>
        <p:spPr/>
        <p:txBody>
          <a:bodyPr/>
          <a:lstStyle/>
          <a:p>
            <a:fld id="{66C6240B-57A7-44D6-9429-E84C6A82F2E4}" type="slidenum">
              <a:rPr lang="en-US" smtClean="0"/>
              <a:t>14</a:t>
            </a:fld>
            <a:endParaRPr lang="en-US"/>
          </a:p>
        </p:txBody>
      </p:sp>
    </p:spTree>
    <p:extLst>
      <p:ext uri="{BB962C8B-B14F-4D97-AF65-F5344CB8AC3E}">
        <p14:creationId xmlns:p14="http://schemas.microsoft.com/office/powerpoint/2010/main" val="3802757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Acesta ne zice ca clientul va primi anumite credite daca indicatorul definit va fi atins mai putin de 99.5% din timpul lunii curente.</a:t>
            </a:r>
          </a:p>
          <a:p>
            <a:r>
              <a:rPr lang="en-RO" dirty="0"/>
              <a:t>Aceste credite se pot traduce prin despagubiri materiale sau alte beneficii.</a:t>
            </a:r>
          </a:p>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15</a:t>
            </a:fld>
            <a:endParaRPr lang="en-US"/>
          </a:p>
        </p:txBody>
      </p:sp>
    </p:spTree>
    <p:extLst>
      <p:ext uri="{BB962C8B-B14F-4D97-AF65-F5344CB8AC3E}">
        <p14:creationId xmlns:p14="http://schemas.microsoft.com/office/powerpoint/2010/main" val="276289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Dupa cum observati si nu este o greseala, in cazul SLT-ului indicatorul trebuie sa fie atins 99.9% din timp, in timp ce in cazul SLA-ului, acesta trebuie sa fie atins cel putin 99.5% din timp – atata i-am promis clientului.</a:t>
            </a:r>
          </a:p>
          <a:p>
            <a:r>
              <a:rPr lang="en-RO" dirty="0"/>
              <a:t>SLT – este o masura interna dupa care ne ghidam pentru a ne defini alertele.</a:t>
            </a:r>
          </a:p>
          <a:p>
            <a:r>
              <a:rPr lang="en-RO" dirty="0"/>
              <a:t>Iar diferenta dintre 99.9 din SLT si 99.5 din SLA ne permite sa avem un buffer de timp in care sa putem actiona pentru a fixa eventualele probleme ale serviciului inainte sa incalcam SLA-ul stabilit cu clientul.</a:t>
            </a:r>
          </a:p>
          <a:p>
            <a:r>
              <a:rPr lang="en-RO" dirty="0"/>
              <a:t>Cum SLA-ul stabilit presupune ca serviciul sa functioneze in parametri agreati 99.5% din timp, inseamna ca in 0.5% din timp se accepta erori si timpul asta se numeste Error Budget.</a:t>
            </a:r>
          </a:p>
          <a:p>
            <a:r>
              <a:rPr lang="en-RO" dirty="0"/>
              <a:t>Daca in cursul lunii curente acest error budget de 0.5% din timp s-a consumat, inginerii trebuie sa evite modificarea serviciului pentru a nu incalca SLA-ul.</a:t>
            </a:r>
          </a:p>
        </p:txBody>
      </p:sp>
      <p:sp>
        <p:nvSpPr>
          <p:cNvPr id="4" name="Slide Number Placeholder 3"/>
          <p:cNvSpPr>
            <a:spLocks noGrp="1"/>
          </p:cNvSpPr>
          <p:nvPr>
            <p:ph type="sldNum" sz="quarter" idx="5"/>
          </p:nvPr>
        </p:nvSpPr>
        <p:spPr/>
        <p:txBody>
          <a:bodyPr/>
          <a:lstStyle/>
          <a:p>
            <a:fld id="{66C6240B-57A7-44D6-9429-E84C6A82F2E4}" type="slidenum">
              <a:rPr lang="en-US" smtClean="0"/>
              <a:t>16</a:t>
            </a:fld>
            <a:endParaRPr lang="en-US"/>
          </a:p>
        </p:txBody>
      </p:sp>
    </p:spTree>
    <p:extLst>
      <p:ext uri="{BB962C8B-B14F-4D97-AF65-F5344CB8AC3E}">
        <p14:creationId xmlns:p14="http://schemas.microsoft.com/office/powerpoint/2010/main" val="3408675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17</a:t>
            </a:fld>
            <a:endParaRPr lang="en-US"/>
          </a:p>
        </p:txBody>
      </p:sp>
    </p:spTree>
    <p:extLst>
      <p:ext uri="{BB962C8B-B14F-4D97-AF65-F5344CB8AC3E}">
        <p14:creationId xmlns:p14="http://schemas.microsoft.com/office/powerpoint/2010/main" val="2433632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Availability in acest caz este calculat ca fiind procentul de request-uri incheiate cu success din totalul de request-uri primite de serviciu.</a:t>
            </a:r>
          </a:p>
          <a:p>
            <a:r>
              <a:rPr lang="en-GB" dirty="0"/>
              <a:t>T</a:t>
            </a:r>
            <a:r>
              <a:rPr lang="en-RO" dirty="0"/>
              <a:t>arget-ul este ca 99.9% din timpul lunii curente acest availability sa fie cel putin 99.95% - adica  99.95% din request-uri sa se incheie cu success.</a:t>
            </a:r>
          </a:p>
          <a:p>
            <a:r>
              <a:rPr lang="en-RO" dirty="0"/>
              <a:t>Avand in vedere ca au fost cateva probleme pe parcursul lunii curente, o parte din error budget s-a consumat, ceea ce se poate observa in grafic. </a:t>
            </a:r>
          </a:p>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18</a:t>
            </a:fld>
            <a:endParaRPr lang="en-US"/>
          </a:p>
        </p:txBody>
      </p:sp>
    </p:spTree>
    <p:extLst>
      <p:ext uri="{BB962C8B-B14F-4D97-AF65-F5344CB8AC3E}">
        <p14:creationId xmlns:p14="http://schemas.microsoft.com/office/powerpoint/2010/main" val="3074803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Alertele pe care le definim se bazeaza pe SLTs despre care am vorbit mai devreme.</a:t>
            </a:r>
          </a:p>
          <a:p>
            <a:r>
              <a:rPr lang="en-RO" dirty="0"/>
              <a:t>De exemplu pentru serviciul despre care am vorbit mai devreme avem aceasta alerta definita bazata de SLT-ul care isi propune ca availability sa nu fie mai mic de 99% pe o perioada de 5 minute. Deci daca timp de 5 minute, serviciul raspunde cu eroare pentru mai mult de 1% din request-uri alerta aceasta va fi activata.</a:t>
            </a:r>
          </a:p>
          <a:p>
            <a:r>
              <a:rPr lang="en-RO" dirty="0"/>
              <a:t>In cazul de fata este vorba de o alerta cu severitate CRITICAL – asta inseamna ca inginerul responsabil va fi sunat. Ca urmare, inginerul trebuie sa investigheze cauza acestui numar mare de erori si sa repare problema cat mai repede, inainte ca SLA-ul sa fie incalcat.</a:t>
            </a:r>
          </a:p>
          <a:p>
            <a:r>
              <a:rPr lang="en-RO" dirty="0"/>
              <a:t>Si de aici intram in urmatorul subiect – On Call</a:t>
            </a:r>
          </a:p>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19</a:t>
            </a:fld>
            <a:endParaRPr lang="en-US"/>
          </a:p>
        </p:txBody>
      </p:sp>
    </p:spTree>
    <p:extLst>
      <p:ext uri="{BB962C8B-B14F-4D97-AF65-F5344CB8AC3E}">
        <p14:creationId xmlns:p14="http://schemas.microsoft.com/office/powerpoint/2010/main" val="557606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a:t>
            </a:r>
          </a:p>
        </p:txBody>
      </p:sp>
      <p:sp>
        <p:nvSpPr>
          <p:cNvPr id="4" name="Slide Number Placeholder 3"/>
          <p:cNvSpPr>
            <a:spLocks noGrp="1"/>
          </p:cNvSpPr>
          <p:nvPr>
            <p:ph type="sldNum" sz="quarter" idx="5"/>
          </p:nvPr>
        </p:nvSpPr>
        <p:spPr/>
        <p:txBody>
          <a:bodyPr/>
          <a:lstStyle/>
          <a:p>
            <a:fld id="{66C6240B-57A7-44D6-9429-E84C6A82F2E4}" type="slidenum">
              <a:rPr lang="en-US" smtClean="0"/>
              <a:t>20</a:t>
            </a:fld>
            <a:endParaRPr lang="en-US"/>
          </a:p>
        </p:txBody>
      </p:sp>
    </p:spTree>
    <p:extLst>
      <p:ext uri="{BB962C8B-B14F-4D97-AF65-F5344CB8AC3E}">
        <p14:creationId xmlns:p14="http://schemas.microsoft.com/office/powerpoint/2010/main" val="275222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Ce va vine in minte cand auziti de Adobe?</a:t>
            </a:r>
          </a:p>
          <a:p>
            <a:r>
              <a:rPr lang="en-RO" dirty="0"/>
              <a:t>Eu stiam doar de Photoshop. </a:t>
            </a:r>
          </a:p>
          <a:p>
            <a:r>
              <a:rPr lang="en-RO" dirty="0"/>
              <a:t>Dar Photoshop face parte dintr-una din cele 3 ramuri ale Adobe, si anume </a:t>
            </a:r>
            <a:r>
              <a:rPr lang="en-RO" b="1" dirty="0"/>
              <a:t>Creative Cloud </a:t>
            </a:r>
            <a:r>
              <a:rPr lang="en-RO" dirty="0"/>
              <a:t>care include toate aplicatiile din categoria </a:t>
            </a:r>
            <a:r>
              <a:rPr lang="en-RO" b="1" dirty="0"/>
              <a:t>Creativitate si Design</a:t>
            </a:r>
            <a:r>
              <a:rPr lang="en-RO" dirty="0"/>
              <a:t>.</a:t>
            </a:r>
          </a:p>
          <a:p>
            <a:r>
              <a:rPr lang="en-RO" dirty="0"/>
              <a:t>Pe langa asta, mai exista si partea de </a:t>
            </a:r>
            <a:r>
              <a:rPr lang="en-RO" b="1" dirty="0"/>
              <a:t>Document Cloud</a:t>
            </a:r>
            <a:r>
              <a:rPr lang="en-RO" dirty="0"/>
              <a:t>. Aici intra tot ce tine de </a:t>
            </a:r>
            <a:r>
              <a:rPr lang="en-RO" b="1" dirty="0"/>
              <a:t>PDF si semnaturi electronice</a:t>
            </a:r>
            <a:r>
              <a:rPr lang="en-RO" dirty="0"/>
              <a:t>, care ne-au fost de mare ajutor acum, in pandemie.</a:t>
            </a:r>
          </a:p>
          <a:p>
            <a:r>
              <a:rPr lang="en-RO" dirty="0"/>
              <a:t>A treia parte a Adobe, care nu este la fel de cunoscuta si este in plina evolutie, este </a:t>
            </a:r>
            <a:r>
              <a:rPr lang="en-RO" b="1" dirty="0"/>
              <a:t>Experience Cloud</a:t>
            </a:r>
            <a:r>
              <a:rPr lang="en-RO" dirty="0"/>
              <a:t>, in cadrul careia lucrez si eu</a:t>
            </a:r>
            <a:r>
              <a:rPr lang="en-RO" b="1" dirty="0"/>
              <a:t>. </a:t>
            </a:r>
          </a:p>
          <a:p>
            <a:r>
              <a:rPr lang="en-RO" b="1" dirty="0"/>
              <a:t>Experience Cloud </a:t>
            </a:r>
            <a:r>
              <a:rPr lang="en-RO" dirty="0"/>
              <a:t>include mai multe solutii folosite de alte companii pentru </a:t>
            </a:r>
            <a:r>
              <a:rPr lang="en-RO" b="1" dirty="0"/>
              <a:t>Marketing si comert. </a:t>
            </a:r>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3</a:t>
            </a:fld>
            <a:endParaRPr lang="en-US"/>
          </a:p>
        </p:txBody>
      </p:sp>
    </p:spTree>
    <p:extLst>
      <p:ext uri="{BB962C8B-B14F-4D97-AF65-F5344CB8AC3E}">
        <p14:creationId xmlns:p14="http://schemas.microsoft.com/office/powerpoint/2010/main" val="3705578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Acum o sa va povestesc despre un incident pe care l-am avut recent, care a avut ca efect data corruption si data loss.</a:t>
            </a:r>
          </a:p>
          <a:p>
            <a:r>
              <a:rPr lang="en-RO" dirty="0"/>
              <a:t>Dar pentru a intelege contextul, o sa va descriu mai intai arhitectura serviciului.</a:t>
            </a:r>
          </a:p>
          <a:p>
            <a:endParaRPr lang="en-RO" dirty="0"/>
          </a:p>
          <a:p>
            <a:r>
              <a:rPr lang="en-RO" dirty="0"/>
              <a:t>In acest slide este reprezentata schema de ansamblu a serviciului. Este vorba despre un serviciu care este instalat in 3 regiuni de pe glob, America, Europa si Australia.</a:t>
            </a:r>
          </a:p>
          <a:p>
            <a:r>
              <a:rPr lang="en-RO" dirty="0"/>
              <a:t>Clientii cunosc doar endpoint-ul global al aplicatiei, care face directional load balancing bazat pe geolocation si source IP address pentru a ruta request-urile primite catre cel mai apropiat cluster, astfel incat latenta sa fie minima.</a:t>
            </a:r>
          </a:p>
          <a:p>
            <a:endParaRPr lang="en-RO" dirty="0"/>
          </a:p>
          <a:p>
            <a:r>
              <a:rPr lang="en-RO" dirty="0"/>
              <a:t>In fiecare regiune exista cate un load balancer care distribuie request-urile primite catre instantele din acea regiune.</a:t>
            </a:r>
          </a:p>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21</a:t>
            </a:fld>
            <a:endParaRPr lang="en-US"/>
          </a:p>
        </p:txBody>
      </p:sp>
    </p:spTree>
    <p:extLst>
      <p:ext uri="{BB962C8B-B14F-4D97-AF65-F5344CB8AC3E}">
        <p14:creationId xmlns:p14="http://schemas.microsoft.com/office/powerpoint/2010/main" val="2885503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Acum sa vedem cum arata arhitectura interna a unei instante.</a:t>
            </a:r>
          </a:p>
          <a:p>
            <a:endParaRPr lang="en-RO" dirty="0"/>
          </a:p>
          <a:p>
            <a:r>
              <a:rPr lang="en-RO" dirty="0"/>
              <a:t>Aplicatia are un API care accepta request-uri. Aceste request-uri sunt preluate si procesate de un thread pool, apoi salvate intr-o coada interna.</a:t>
            </a:r>
          </a:p>
          <a:p>
            <a:r>
              <a:rPr lang="en-RO" dirty="0"/>
              <a:t>Apoi, exista un al doilea thread pool care citeste mesajele din aceasta coada interna si le publica mai departe in Kafka – despre care putem spune, asa simplificat, ca e un sistem distribuit de cozi care este folosit pentru a distribui in timp real mesajele primite.</a:t>
            </a:r>
          </a:p>
          <a:p>
            <a:endParaRPr lang="en-RO" dirty="0"/>
          </a:p>
          <a:p>
            <a:r>
              <a:rPr lang="en-RO" dirty="0"/>
              <a:t>Coada interna folosita de aplicatie salveaza mesajele pe disk – in acest fel, in cazul in care mesajele nu pot fi citite suficient de repede si scrise in kafka, memoria interna a aplicatiei nu se va aglomera cu aceste date, mai ales ca un astfel de mesaj poate fi destul de mare, pana la 1 MB.</a:t>
            </a:r>
          </a:p>
          <a:p>
            <a:endParaRPr lang="en-RO" dirty="0"/>
          </a:p>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22</a:t>
            </a:fld>
            <a:endParaRPr lang="en-US"/>
          </a:p>
        </p:txBody>
      </p:sp>
    </p:spTree>
    <p:extLst>
      <p:ext uri="{BB962C8B-B14F-4D97-AF65-F5344CB8AC3E}">
        <p14:creationId xmlns:p14="http://schemas.microsoft.com/office/powerpoint/2010/main" val="4252647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b="1" dirty="0"/>
              <a:t>A venit ziua releasului</a:t>
            </a:r>
            <a:r>
              <a:rPr lang="en-RO" dirty="0"/>
              <a:t>. De la ultimul release facut cu o saptamana inainte, au fost adaugate cateva modificari in aplicatie, printre care si un upgrade al bibliotecii folosite pentru coada interna.</a:t>
            </a:r>
          </a:p>
          <a:p>
            <a:endParaRPr lang="en-RO" dirty="0"/>
          </a:p>
          <a:p>
            <a:r>
              <a:rPr lang="en-RO" dirty="0"/>
              <a:t>Cam asa arata un pipeline de release simplificat.</a:t>
            </a:r>
          </a:p>
          <a:p>
            <a:r>
              <a:rPr lang="en-RO" dirty="0"/>
              <a:t>Primul pas este sa se pregateasca imaginile de docker cu noua versiune a aplicatiei.</a:t>
            </a:r>
          </a:p>
          <a:p>
            <a:r>
              <a:rPr lang="en-RO" dirty="0"/>
              <a:t>Apoi, se face deploy in INT care vine de Integration si e doar o denumire deseori folosita pentru un environment intermediar unde se testeaza aplicatia inainte sa ajunga in productie.</a:t>
            </a:r>
          </a:p>
          <a:p>
            <a:r>
              <a:rPr lang="en-RO" dirty="0"/>
              <a:t>Daca totul merge conform planului, adica aplicatia ruleaza cu success si trec toate testele, putem merge mai departe sa facem deploy in PROD. Acesta este mediul de productie, care este expus clientilor.</a:t>
            </a:r>
          </a:p>
          <a:p>
            <a:endParaRPr lang="en-RO" dirty="0"/>
          </a:p>
          <a:p>
            <a:r>
              <a:rPr lang="en-RO" dirty="0"/>
              <a:t>Am deployat aplicatia in INT si toate testele au rulat cu success, asa ca i-am dat drumul mai departe in PROD</a:t>
            </a:r>
          </a:p>
          <a:p>
            <a:endParaRPr lang="en-RO" dirty="0"/>
          </a:p>
          <a:p>
            <a:endParaRPr lang="en-RO" dirty="0"/>
          </a:p>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23</a:t>
            </a:fld>
            <a:endParaRPr lang="en-US"/>
          </a:p>
        </p:txBody>
      </p:sp>
    </p:spTree>
    <p:extLst>
      <p:ext uri="{BB962C8B-B14F-4D97-AF65-F5344CB8AC3E}">
        <p14:creationId xmlns:p14="http://schemas.microsoft.com/office/powerpoint/2010/main" val="1908052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Daca tineti minte, aplicatia ruleaza in 3 clustere diferite, situate pe 3 continente diferite, deci 3 timezone-uri diferite.</a:t>
            </a:r>
          </a:p>
          <a:p>
            <a:r>
              <a:rPr lang="en-RO" dirty="0"/>
              <a:t>Asta inseamna ca nu in toate regiunile vin la fel de multe request-uri.</a:t>
            </a:r>
          </a:p>
          <a:p>
            <a:r>
              <a:rPr lang="en-RO" dirty="0"/>
              <a:t>De exemplu cand este zi in America, in Europa e noapte deci vin mai multe request-uri in State.</a:t>
            </a:r>
          </a:p>
          <a:p>
            <a:endParaRPr lang="en-RO" dirty="0"/>
          </a:p>
          <a:p>
            <a:r>
              <a:rPr lang="en-RO" dirty="0"/>
              <a:t>Cand a inceput deploy-ul a sarit urmatoare alerta care indica faptul ca aplicatia a ajuns sa publice mai putine mesaje in Kafka decat in coada interna.</a:t>
            </a:r>
          </a:p>
          <a:p>
            <a:endParaRPr lang="en-RO" dirty="0"/>
          </a:p>
          <a:p>
            <a:r>
              <a:rPr lang="en-RO" dirty="0"/>
              <a:t>Toate celelalte metrici ale aplicatiei aratau foarte bine, deci ne-am uitat si in logurile aplicatiei. Asa am descoperit ca primele mesaje citite din coada interna, imediat dupa pornire au fost corupte. Ce a fost interesant este ca thread-urile care au citit mesajele corupte au si murit, deci dupa un timp scurt, nu mai exista niciun thread running in thread pool 2 care sa ia mesajele din coada interna si sa le publice in kafka, ceea ce a generat acest lag.</a:t>
            </a:r>
          </a:p>
          <a:p>
            <a:endParaRPr lang="en-RO" dirty="0"/>
          </a:p>
          <a:p>
            <a:r>
              <a:rPr lang="en-RO" dirty="0"/>
              <a:t>Pentru a remedia problema am facut cat mai repede revert la versiunea anterioara a aplicatiei.</a:t>
            </a:r>
          </a:p>
          <a:p>
            <a:endParaRPr lang="en-RO" dirty="0"/>
          </a:p>
          <a:p>
            <a:r>
              <a:rPr lang="en-RO" dirty="0"/>
              <a:t>Numai dupa ce am restaurat serviciul, am investigat problema in detaliu si am descoperit ca ceea ce se intamplase de fapt.</a:t>
            </a:r>
          </a:p>
          <a:p>
            <a:r>
              <a:rPr lang="en-RO" dirty="0"/>
              <a:t>….</a:t>
            </a:r>
          </a:p>
          <a:p>
            <a:endParaRPr lang="en-RO" dirty="0"/>
          </a:p>
          <a:p>
            <a:endParaRPr lang="en-RO" dirty="0"/>
          </a:p>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24</a:t>
            </a:fld>
            <a:endParaRPr lang="en-US"/>
          </a:p>
        </p:txBody>
      </p:sp>
    </p:spTree>
    <p:extLst>
      <p:ext uri="{BB962C8B-B14F-4D97-AF65-F5344CB8AC3E}">
        <p14:creationId xmlns:p14="http://schemas.microsoft.com/office/powerpoint/2010/main" val="885581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Avem o aplicatie cu mai multe instante cu un load balancer in fata.</a:t>
            </a:r>
          </a:p>
        </p:txBody>
      </p:sp>
      <p:sp>
        <p:nvSpPr>
          <p:cNvPr id="4" name="Slide Number Placeholder 3"/>
          <p:cNvSpPr>
            <a:spLocks noGrp="1"/>
          </p:cNvSpPr>
          <p:nvPr>
            <p:ph type="sldNum" sz="quarter" idx="5"/>
          </p:nvPr>
        </p:nvSpPr>
        <p:spPr/>
        <p:txBody>
          <a:bodyPr/>
          <a:lstStyle/>
          <a:p>
            <a:fld id="{66C6240B-57A7-44D6-9429-E84C6A82F2E4}" type="slidenum">
              <a:rPr lang="en-US" smtClean="0"/>
              <a:t>25</a:t>
            </a:fld>
            <a:endParaRPr lang="en-US"/>
          </a:p>
        </p:txBody>
      </p:sp>
    </p:spTree>
    <p:extLst>
      <p:ext uri="{BB962C8B-B14F-4D97-AF65-F5344CB8AC3E}">
        <p14:creationId xmlns:p14="http://schemas.microsoft.com/office/powerpoint/2010/main" val="3109248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26</a:t>
            </a:fld>
            <a:endParaRPr lang="en-US"/>
          </a:p>
        </p:txBody>
      </p:sp>
    </p:spTree>
    <p:extLst>
      <p:ext uri="{BB962C8B-B14F-4D97-AF65-F5344CB8AC3E}">
        <p14:creationId xmlns:p14="http://schemas.microsoft.com/office/powerpoint/2010/main" val="4212191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27</a:t>
            </a:fld>
            <a:endParaRPr lang="en-US"/>
          </a:p>
        </p:txBody>
      </p:sp>
    </p:spTree>
    <p:extLst>
      <p:ext uri="{BB962C8B-B14F-4D97-AF65-F5344CB8AC3E}">
        <p14:creationId xmlns:p14="http://schemas.microsoft.com/office/powerpoint/2010/main" val="1320690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28</a:t>
            </a:fld>
            <a:endParaRPr lang="en-US"/>
          </a:p>
        </p:txBody>
      </p:sp>
    </p:spTree>
    <p:extLst>
      <p:ext uri="{BB962C8B-B14F-4D97-AF65-F5344CB8AC3E}">
        <p14:creationId xmlns:p14="http://schemas.microsoft.com/office/powerpoint/2010/main" val="1942340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29</a:t>
            </a:fld>
            <a:endParaRPr lang="en-US"/>
          </a:p>
        </p:txBody>
      </p:sp>
    </p:spTree>
    <p:extLst>
      <p:ext uri="{BB962C8B-B14F-4D97-AF65-F5344CB8AC3E}">
        <p14:creationId xmlns:p14="http://schemas.microsoft.com/office/powerpoint/2010/main" val="450109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Va mai amintiti serviciul de mai devreme?</a:t>
            </a:r>
          </a:p>
          <a:p>
            <a:r>
              <a:rPr lang="en-RO" dirty="0"/>
              <a:t>Am fost nevoiti sa migram aplicatia din cluster-ul curent, intr-un alt cluster dintr-o regiune apropiata.</a:t>
            </a:r>
          </a:p>
          <a:p>
            <a:r>
              <a:rPr lang="en-RO" dirty="0"/>
              <a:t>Ce am facut?</a:t>
            </a:r>
          </a:p>
        </p:txBody>
      </p:sp>
      <p:sp>
        <p:nvSpPr>
          <p:cNvPr id="4" name="Slide Number Placeholder 3"/>
          <p:cNvSpPr>
            <a:spLocks noGrp="1"/>
          </p:cNvSpPr>
          <p:nvPr>
            <p:ph type="sldNum" sz="quarter" idx="5"/>
          </p:nvPr>
        </p:nvSpPr>
        <p:spPr/>
        <p:txBody>
          <a:bodyPr/>
          <a:lstStyle/>
          <a:p>
            <a:fld id="{66C6240B-57A7-44D6-9429-E84C6A82F2E4}" type="slidenum">
              <a:rPr lang="en-US" smtClean="0"/>
              <a:t>30</a:t>
            </a:fld>
            <a:endParaRPr lang="en-US"/>
          </a:p>
        </p:txBody>
      </p:sp>
    </p:spTree>
    <p:extLst>
      <p:ext uri="{BB962C8B-B14F-4D97-AF65-F5344CB8AC3E}">
        <p14:creationId xmlns:p14="http://schemas.microsoft.com/office/powerpoint/2010/main" val="158861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b="0" dirty="0"/>
              <a:t>In spatele acestor solutii este ascuns un sistem complex compus din foarte multe servicii si microservicii care toate comunica prin diverse moduri intre ele pentru a le oferi clientilor o experienta cat mai completa si unificata.</a:t>
            </a:r>
          </a:p>
          <a:p>
            <a:endParaRPr lang="en-RO" b="0" dirty="0"/>
          </a:p>
          <a:p>
            <a:r>
              <a:rPr lang="en-RO" b="0" dirty="0"/>
              <a:t>Dar, cand ai de-a face cu un sistem atat de complex, lucrurile nu merg tot timpul cum te-ai astepta si este nevoie de o categorie speciala de ingineri care sa se asigure ca aceste sisteme continua sa functioneze corect si ca indeplinesc cerintele de </a:t>
            </a:r>
            <a:r>
              <a:rPr lang="en-RO" b="1" dirty="0"/>
              <a:t>disponibilitate</a:t>
            </a:r>
            <a:r>
              <a:rPr lang="en-RO" b="0" dirty="0"/>
              <a:t>, </a:t>
            </a:r>
            <a:r>
              <a:rPr lang="en-RO" b="1" dirty="0"/>
              <a:t>latenta</a:t>
            </a:r>
            <a:r>
              <a:rPr lang="en-RO" b="0" dirty="0"/>
              <a:t>, </a:t>
            </a:r>
            <a:r>
              <a:rPr lang="en-RO" b="1" dirty="0"/>
              <a:t>performanta</a:t>
            </a:r>
            <a:r>
              <a:rPr lang="en-RO" b="0" dirty="0"/>
              <a:t>, </a:t>
            </a:r>
            <a:r>
              <a:rPr lang="en-RO" b="1" dirty="0"/>
              <a:t>securitate si mentenanta</a:t>
            </a:r>
            <a:r>
              <a:rPr lang="en-RO" b="0" dirty="0"/>
              <a:t>.</a:t>
            </a:r>
          </a:p>
          <a:p>
            <a:endParaRPr lang="en-RO" b="0" dirty="0"/>
          </a:p>
          <a:p>
            <a:r>
              <a:rPr lang="en-RO" b="0" dirty="0"/>
              <a:t>De exemplu, daca intri pe o pagina web si dureaza mai mult de 1s sa se incarce continutul, te plictisesti, inchizi pagina si cauti altceva. Pentru detinatorul site-ului respectiv, esti un client pierdut.</a:t>
            </a:r>
          </a:p>
        </p:txBody>
      </p:sp>
      <p:sp>
        <p:nvSpPr>
          <p:cNvPr id="4" name="Slide Number Placeholder 3"/>
          <p:cNvSpPr>
            <a:spLocks noGrp="1"/>
          </p:cNvSpPr>
          <p:nvPr>
            <p:ph type="sldNum" sz="quarter" idx="5"/>
          </p:nvPr>
        </p:nvSpPr>
        <p:spPr/>
        <p:txBody>
          <a:bodyPr/>
          <a:lstStyle/>
          <a:p>
            <a:fld id="{66C6240B-57A7-44D6-9429-E84C6A82F2E4}" type="slidenum">
              <a:rPr lang="en-US" smtClean="0"/>
              <a:t>4</a:t>
            </a:fld>
            <a:endParaRPr lang="en-US"/>
          </a:p>
        </p:txBody>
      </p:sp>
    </p:spTree>
    <p:extLst>
      <p:ext uri="{BB962C8B-B14F-4D97-AF65-F5344CB8AC3E}">
        <p14:creationId xmlns:p14="http://schemas.microsoft.com/office/powerpoint/2010/main" val="426820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31</a:t>
            </a:fld>
            <a:endParaRPr lang="en-US"/>
          </a:p>
        </p:txBody>
      </p:sp>
    </p:spTree>
    <p:extLst>
      <p:ext uri="{BB962C8B-B14F-4D97-AF65-F5344CB8AC3E}">
        <p14:creationId xmlns:p14="http://schemas.microsoft.com/office/powerpoint/2010/main" val="3193799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32</a:t>
            </a:fld>
            <a:endParaRPr lang="en-US"/>
          </a:p>
        </p:txBody>
      </p:sp>
    </p:spTree>
    <p:extLst>
      <p:ext uri="{BB962C8B-B14F-4D97-AF65-F5344CB8AC3E}">
        <p14:creationId xmlns:p14="http://schemas.microsoft.com/office/powerpoint/2010/main" val="639963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33</a:t>
            </a:fld>
            <a:endParaRPr lang="en-US"/>
          </a:p>
        </p:txBody>
      </p:sp>
    </p:spTree>
    <p:extLst>
      <p:ext uri="{BB962C8B-B14F-4D97-AF65-F5344CB8AC3E}">
        <p14:creationId xmlns:p14="http://schemas.microsoft.com/office/powerpoint/2010/main" val="3029834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34</a:t>
            </a:fld>
            <a:endParaRPr lang="en-US"/>
          </a:p>
        </p:txBody>
      </p:sp>
    </p:spTree>
    <p:extLst>
      <p:ext uri="{BB962C8B-B14F-4D97-AF65-F5344CB8AC3E}">
        <p14:creationId xmlns:p14="http://schemas.microsoft.com/office/powerpoint/2010/main" val="2122549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35</a:t>
            </a:fld>
            <a:endParaRPr lang="en-US"/>
          </a:p>
        </p:txBody>
      </p:sp>
    </p:spTree>
    <p:extLst>
      <p:ext uri="{BB962C8B-B14F-4D97-AF65-F5344CB8AC3E}">
        <p14:creationId xmlns:p14="http://schemas.microsoft.com/office/powerpoint/2010/main" val="3075015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36</a:t>
            </a:fld>
            <a:endParaRPr lang="en-US"/>
          </a:p>
        </p:txBody>
      </p:sp>
    </p:spTree>
    <p:extLst>
      <p:ext uri="{BB962C8B-B14F-4D97-AF65-F5344CB8AC3E}">
        <p14:creationId xmlns:p14="http://schemas.microsoft.com/office/powerpoint/2010/main" val="1669894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37</a:t>
            </a:fld>
            <a:endParaRPr lang="en-US"/>
          </a:p>
        </p:txBody>
      </p:sp>
    </p:spTree>
    <p:extLst>
      <p:ext uri="{BB962C8B-B14F-4D97-AF65-F5344CB8AC3E}">
        <p14:creationId xmlns:p14="http://schemas.microsoft.com/office/powerpoint/2010/main" val="3442554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38</a:t>
            </a:fld>
            <a:endParaRPr lang="en-US"/>
          </a:p>
        </p:txBody>
      </p:sp>
    </p:spTree>
    <p:extLst>
      <p:ext uri="{BB962C8B-B14F-4D97-AF65-F5344CB8AC3E}">
        <p14:creationId xmlns:p14="http://schemas.microsoft.com/office/powerpoint/2010/main" val="4043930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39</a:t>
            </a:fld>
            <a:endParaRPr lang="en-US"/>
          </a:p>
        </p:txBody>
      </p:sp>
    </p:spTree>
    <p:extLst>
      <p:ext uri="{BB962C8B-B14F-4D97-AF65-F5344CB8AC3E}">
        <p14:creationId xmlns:p14="http://schemas.microsoft.com/office/powerpoint/2010/main" val="267656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40</a:t>
            </a:fld>
            <a:endParaRPr lang="en-US"/>
          </a:p>
        </p:txBody>
      </p:sp>
    </p:spTree>
    <p:extLst>
      <p:ext uri="{BB962C8B-B14F-4D97-AF65-F5344CB8AC3E}">
        <p14:creationId xmlns:p14="http://schemas.microsoft.com/office/powerpoint/2010/main" val="1397447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b="0" dirty="0"/>
              <a:t>Conceptul de SRE a fost creat in </a:t>
            </a:r>
            <a:r>
              <a:rPr lang="en-RO" b="1" dirty="0"/>
              <a:t>Google</a:t>
            </a:r>
            <a:r>
              <a:rPr lang="en-RO" b="0" dirty="0"/>
              <a:t> in anul </a:t>
            </a:r>
            <a:r>
              <a:rPr lang="en-RO" b="1" dirty="0"/>
              <a:t>2003</a:t>
            </a:r>
            <a:r>
              <a:rPr lang="en-RO" b="0" dirty="0"/>
              <a:t> cand o echipa de ingineri software a fost pusa sa faca site-urile deja mari si complexe ale Google, mai fiabile, eficiente si scalabile.</a:t>
            </a:r>
          </a:p>
          <a:p>
            <a:r>
              <a:rPr lang="en-RO" b="0" dirty="0"/>
              <a:t>Acesti ingineri au dezvoltat un set de practici care ulterior au fost adoptate de marile companii ca Amazon, Netflix si bineinteles, Adobe si acum SRE a devenit efectiv un intreg domeniu in IT. </a:t>
            </a:r>
          </a:p>
          <a:p>
            <a:endParaRPr lang="en-RO" b="0" dirty="0"/>
          </a:p>
          <a:p>
            <a:r>
              <a:rPr lang="en-RO" b="0" dirty="0"/>
              <a:t>Rolul unui S</a:t>
            </a:r>
            <a:r>
              <a:rPr lang="en-GB" b="0" dirty="0"/>
              <a:t>RE </a:t>
            </a:r>
            <a:r>
              <a:rPr lang="en-GB" b="0" dirty="0" err="1"/>
              <a:t>este</a:t>
            </a:r>
            <a:r>
              <a:rPr lang="en-GB" b="0" dirty="0"/>
              <a:t> </a:t>
            </a:r>
            <a:r>
              <a:rPr lang="en-GB" b="0" dirty="0" err="1"/>
              <a:t>sa</a:t>
            </a:r>
            <a:r>
              <a:rPr lang="en-GB" b="0" dirty="0"/>
              <a:t> </a:t>
            </a:r>
            <a:r>
              <a:rPr lang="en-GB" b="0" dirty="0" err="1"/>
              <a:t>creeze</a:t>
            </a:r>
            <a:r>
              <a:rPr lang="en-GB" b="0" dirty="0"/>
              <a:t> o </a:t>
            </a:r>
            <a:r>
              <a:rPr lang="en-GB" b="0" dirty="0" err="1"/>
              <a:t>legatura</a:t>
            </a:r>
            <a:r>
              <a:rPr lang="en-GB" b="0" dirty="0"/>
              <a:t> </a:t>
            </a:r>
            <a:r>
              <a:rPr lang="en-GB" b="0" dirty="0" err="1"/>
              <a:t>dintre</a:t>
            </a:r>
            <a:r>
              <a:rPr lang="en-GB" b="0" dirty="0"/>
              <a:t> development </a:t>
            </a:r>
            <a:r>
              <a:rPr lang="en-GB" b="0" dirty="0" err="1"/>
              <a:t>si</a:t>
            </a:r>
            <a:r>
              <a:rPr lang="en-GB" b="0" dirty="0"/>
              <a:t> ops.</a:t>
            </a:r>
          </a:p>
          <a:p>
            <a:endParaRPr lang="en-GB" b="0" dirty="0"/>
          </a:p>
          <a:p>
            <a:r>
              <a:rPr lang="en-GB" b="0" dirty="0"/>
              <a:t>De </a:t>
            </a:r>
            <a:r>
              <a:rPr lang="en-GB" b="0" dirty="0" err="1"/>
              <a:t>obicei</a:t>
            </a:r>
            <a:r>
              <a:rPr lang="en-GB" b="0" dirty="0"/>
              <a:t>, </a:t>
            </a:r>
            <a:r>
              <a:rPr lang="en-GB" b="0" dirty="0" err="1"/>
              <a:t>inginerii</a:t>
            </a:r>
            <a:r>
              <a:rPr lang="en-GB" b="0" dirty="0"/>
              <a:t> care se </a:t>
            </a:r>
            <a:r>
              <a:rPr lang="en-GB" b="0" dirty="0" err="1"/>
              <a:t>ocupa</a:t>
            </a:r>
            <a:r>
              <a:rPr lang="en-GB" b="0" dirty="0"/>
              <a:t> de Operations sunt </a:t>
            </a:r>
            <a:r>
              <a:rPr lang="en-GB" b="0" dirty="0" err="1"/>
              <a:t>nevoiti</a:t>
            </a:r>
            <a:r>
              <a:rPr lang="en-GB" b="0" dirty="0"/>
              <a:t> </a:t>
            </a:r>
            <a:r>
              <a:rPr lang="en-GB" b="0" dirty="0" err="1"/>
              <a:t>sa</a:t>
            </a:r>
            <a:r>
              <a:rPr lang="en-GB" b="0" dirty="0"/>
              <a:t> </a:t>
            </a:r>
            <a:r>
              <a:rPr lang="en-GB" b="0" dirty="0" err="1"/>
              <a:t>faca</a:t>
            </a:r>
            <a:r>
              <a:rPr lang="en-GB" b="0" dirty="0"/>
              <a:t> </a:t>
            </a:r>
            <a:r>
              <a:rPr lang="en-GB" b="0" dirty="0" err="1"/>
              <a:t>foarte</a:t>
            </a:r>
            <a:r>
              <a:rPr lang="en-GB" b="0" dirty="0"/>
              <a:t> </a:t>
            </a:r>
            <a:r>
              <a:rPr lang="en-GB" b="0" dirty="0" err="1"/>
              <a:t>multe</a:t>
            </a:r>
            <a:r>
              <a:rPr lang="en-GB" b="0" dirty="0"/>
              <a:t> </a:t>
            </a:r>
            <a:r>
              <a:rPr lang="en-GB" b="0" dirty="0" err="1"/>
              <a:t>operatii</a:t>
            </a:r>
            <a:r>
              <a:rPr lang="en-GB" b="0" dirty="0"/>
              <a:t> </a:t>
            </a:r>
            <a:r>
              <a:rPr lang="en-GB" b="0" dirty="0" err="1"/>
              <a:t>manuale</a:t>
            </a:r>
            <a:r>
              <a:rPr lang="en-GB" b="0" dirty="0"/>
              <a:t> </a:t>
            </a:r>
            <a:r>
              <a:rPr lang="en-GB" b="0" dirty="0" err="1"/>
              <a:t>si</a:t>
            </a:r>
            <a:r>
              <a:rPr lang="en-GB" b="0" dirty="0"/>
              <a:t> repetitive, </a:t>
            </a:r>
            <a:r>
              <a:rPr lang="en-GB" b="0" dirty="0" err="1"/>
              <a:t>iar</a:t>
            </a:r>
            <a:r>
              <a:rPr lang="en-GB" b="0" dirty="0"/>
              <a:t> </a:t>
            </a:r>
            <a:r>
              <a:rPr lang="en-GB" b="0" dirty="0" err="1"/>
              <a:t>acest</a:t>
            </a:r>
            <a:r>
              <a:rPr lang="en-GB" b="0" dirty="0"/>
              <a:t> </a:t>
            </a:r>
            <a:r>
              <a:rPr lang="en-GB" b="0" dirty="0" err="1"/>
              <a:t>lucru</a:t>
            </a:r>
            <a:r>
              <a:rPr lang="en-GB" b="0" dirty="0"/>
              <a:t> nu </a:t>
            </a:r>
            <a:r>
              <a:rPr lang="en-GB" b="0" dirty="0" err="1"/>
              <a:t>prea</a:t>
            </a:r>
            <a:r>
              <a:rPr lang="en-GB" b="0" dirty="0"/>
              <a:t> </a:t>
            </a:r>
            <a:r>
              <a:rPr lang="en-GB" b="0" dirty="0" err="1"/>
              <a:t>scaleaza</a:t>
            </a:r>
            <a:r>
              <a:rPr lang="en-GB" b="0" dirty="0"/>
              <a:t> in </a:t>
            </a:r>
            <a:r>
              <a:rPr lang="en-GB" b="0" dirty="0" err="1"/>
              <a:t>sensul</a:t>
            </a:r>
            <a:r>
              <a:rPr lang="en-GB" b="0" dirty="0"/>
              <a:t> ca o data cu </a:t>
            </a:r>
            <a:r>
              <a:rPr lang="en-GB" b="0" dirty="0" err="1"/>
              <a:t>cresterea</a:t>
            </a:r>
            <a:r>
              <a:rPr lang="en-GB" b="0" dirty="0"/>
              <a:t> </a:t>
            </a:r>
            <a:r>
              <a:rPr lang="en-GB" b="0" dirty="0" err="1"/>
              <a:t>numarului</a:t>
            </a:r>
            <a:r>
              <a:rPr lang="en-GB" b="0" dirty="0"/>
              <a:t> de </a:t>
            </a:r>
            <a:r>
              <a:rPr lang="en-GB" b="0" dirty="0" err="1"/>
              <a:t>servicii</a:t>
            </a:r>
            <a:r>
              <a:rPr lang="en-GB" b="0" dirty="0"/>
              <a:t>, </a:t>
            </a:r>
            <a:r>
              <a:rPr lang="en-GB" b="0" dirty="0" err="1"/>
              <a:t>trebuie</a:t>
            </a:r>
            <a:r>
              <a:rPr lang="en-GB" b="0" dirty="0"/>
              <a:t> </a:t>
            </a:r>
            <a:r>
              <a:rPr lang="en-GB" b="0" dirty="0" err="1"/>
              <a:t>angajati</a:t>
            </a:r>
            <a:r>
              <a:rPr lang="en-GB" b="0" dirty="0"/>
              <a:t> din </a:t>
            </a:r>
            <a:r>
              <a:rPr lang="en-GB" b="0" dirty="0" err="1"/>
              <a:t>ce</a:t>
            </a:r>
            <a:r>
              <a:rPr lang="en-GB" b="0" dirty="0"/>
              <a:t> in </a:t>
            </a:r>
            <a:r>
              <a:rPr lang="en-GB" b="0" dirty="0" err="1"/>
              <a:t>ce</a:t>
            </a:r>
            <a:r>
              <a:rPr lang="en-GB" b="0" dirty="0"/>
              <a:t> </a:t>
            </a:r>
            <a:r>
              <a:rPr lang="en-GB" b="0" dirty="0" err="1"/>
              <a:t>mai</a:t>
            </a:r>
            <a:r>
              <a:rPr lang="en-GB" b="0" dirty="0"/>
              <a:t> multi </a:t>
            </a:r>
            <a:r>
              <a:rPr lang="en-GB" b="0" dirty="0" err="1"/>
              <a:t>ingineri</a:t>
            </a:r>
            <a:r>
              <a:rPr lang="en-GB" b="0" dirty="0"/>
              <a:t> care </a:t>
            </a:r>
            <a:r>
              <a:rPr lang="en-GB" b="0" dirty="0" err="1"/>
              <a:t>sa</a:t>
            </a:r>
            <a:r>
              <a:rPr lang="en-GB" b="0" dirty="0"/>
              <a:t> </a:t>
            </a:r>
            <a:r>
              <a:rPr lang="en-GB" b="0" dirty="0" err="1"/>
              <a:t>faca</a:t>
            </a:r>
            <a:r>
              <a:rPr lang="en-GB" b="0" dirty="0"/>
              <a:t> </a:t>
            </a:r>
            <a:r>
              <a:rPr lang="en-GB" b="0" dirty="0" err="1"/>
              <a:t>aceste</a:t>
            </a:r>
            <a:r>
              <a:rPr lang="en-GB" b="0" dirty="0"/>
              <a:t> </a:t>
            </a:r>
            <a:r>
              <a:rPr lang="en-GB" b="0" dirty="0" err="1"/>
              <a:t>operatii</a:t>
            </a:r>
            <a:r>
              <a:rPr lang="en-GB" b="0" dirty="0"/>
              <a:t> </a:t>
            </a:r>
            <a:r>
              <a:rPr lang="en-GB" b="0" dirty="0" err="1"/>
              <a:t>manuale</a:t>
            </a:r>
            <a:r>
              <a:rPr lang="en-GB" b="0" dirty="0"/>
              <a:t> care sunt </a:t>
            </a:r>
            <a:r>
              <a:rPr lang="en-GB" b="0" dirty="0" err="1"/>
              <a:t>costisitoare</a:t>
            </a:r>
            <a:r>
              <a:rPr lang="en-GB" b="0" dirty="0"/>
              <a:t> </a:t>
            </a:r>
            <a:r>
              <a:rPr lang="en-GB" b="0" dirty="0" err="1"/>
              <a:t>si</a:t>
            </a:r>
            <a:r>
              <a:rPr lang="en-GB" b="0" dirty="0"/>
              <a:t> </a:t>
            </a:r>
            <a:r>
              <a:rPr lang="en-GB" b="0" dirty="0" err="1"/>
              <a:t>obositoare</a:t>
            </a:r>
            <a:r>
              <a:rPr lang="en-GB" b="0" dirty="0"/>
              <a:t>.</a:t>
            </a:r>
          </a:p>
          <a:p>
            <a:r>
              <a:rPr lang="en-GB" b="0" dirty="0" err="1"/>
              <a:t>Iar</a:t>
            </a:r>
            <a:r>
              <a:rPr lang="en-GB" b="0" dirty="0"/>
              <a:t> </a:t>
            </a:r>
            <a:r>
              <a:rPr lang="en-GB" b="0" dirty="0" err="1"/>
              <a:t>ideea</a:t>
            </a:r>
            <a:r>
              <a:rPr lang="en-GB" b="0" dirty="0"/>
              <a:t> </a:t>
            </a:r>
            <a:r>
              <a:rPr lang="en-GB" b="0" dirty="0" err="1"/>
              <a:t>principala</a:t>
            </a:r>
            <a:r>
              <a:rPr lang="en-GB" b="0" dirty="0"/>
              <a:t> a </a:t>
            </a:r>
            <a:r>
              <a:rPr lang="en-GB" b="0" dirty="0" err="1"/>
              <a:t>fost</a:t>
            </a:r>
            <a:r>
              <a:rPr lang="en-GB" b="0" dirty="0"/>
              <a:t> </a:t>
            </a:r>
            <a:r>
              <a:rPr lang="en-GB" b="0" dirty="0" err="1"/>
              <a:t>sa</a:t>
            </a:r>
            <a:r>
              <a:rPr lang="en-GB" b="0" dirty="0"/>
              <a:t> </a:t>
            </a:r>
            <a:r>
              <a:rPr lang="en-GB" b="0" dirty="0" err="1"/>
              <a:t>puna</a:t>
            </a:r>
            <a:r>
              <a:rPr lang="en-GB" b="0" dirty="0"/>
              <a:t> </a:t>
            </a:r>
            <a:r>
              <a:rPr lang="en-GB" b="0" dirty="0" err="1"/>
              <a:t>ingineri</a:t>
            </a:r>
            <a:r>
              <a:rPr lang="en-GB" b="0" dirty="0"/>
              <a:t> software, care </a:t>
            </a:r>
            <a:r>
              <a:rPr lang="en-GB" b="0" dirty="0" err="1"/>
              <a:t>stiu</a:t>
            </a:r>
            <a:r>
              <a:rPr lang="en-GB" b="0" dirty="0"/>
              <a:t> </a:t>
            </a:r>
            <a:r>
              <a:rPr lang="en-GB" b="0" dirty="0" err="1"/>
              <a:t>sa</a:t>
            </a:r>
            <a:r>
              <a:rPr lang="en-GB" b="0" dirty="0"/>
              <a:t> </a:t>
            </a:r>
            <a:r>
              <a:rPr lang="en-GB" b="0" dirty="0" err="1"/>
              <a:t>scrie</a:t>
            </a:r>
            <a:r>
              <a:rPr lang="en-GB" b="0" dirty="0"/>
              <a:t> cod, </a:t>
            </a:r>
            <a:r>
              <a:rPr lang="en-GB" b="0" dirty="0" err="1"/>
              <a:t>sa</a:t>
            </a:r>
            <a:r>
              <a:rPr lang="en-GB" b="0" dirty="0"/>
              <a:t> </a:t>
            </a:r>
            <a:r>
              <a:rPr lang="en-GB" b="0" dirty="0" err="1"/>
              <a:t>automatizeze</a:t>
            </a:r>
            <a:r>
              <a:rPr lang="en-GB" b="0" dirty="0"/>
              <a:t> </a:t>
            </a:r>
            <a:r>
              <a:rPr lang="en-GB" b="0" dirty="0" err="1"/>
              <a:t>aceste</a:t>
            </a:r>
            <a:r>
              <a:rPr lang="en-GB" b="0" dirty="0"/>
              <a:t> </a:t>
            </a:r>
            <a:r>
              <a:rPr lang="en-GB" b="0" dirty="0" err="1"/>
              <a:t>procese</a:t>
            </a:r>
            <a:r>
              <a:rPr lang="en-GB" b="0" dirty="0"/>
              <a:t> </a:t>
            </a:r>
            <a:r>
              <a:rPr lang="en-GB" b="0" dirty="0" err="1"/>
              <a:t>facute</a:t>
            </a:r>
            <a:r>
              <a:rPr lang="en-GB" b="0" dirty="0"/>
              <a:t> manual </a:t>
            </a:r>
            <a:r>
              <a:rPr lang="en-GB" b="0" dirty="0" err="1"/>
              <a:t>si</a:t>
            </a:r>
            <a:r>
              <a:rPr lang="en-GB" b="0" dirty="0"/>
              <a:t> </a:t>
            </a:r>
            <a:r>
              <a:rPr lang="en-GB" b="0" dirty="0" err="1"/>
              <a:t>sa</a:t>
            </a:r>
            <a:r>
              <a:rPr lang="en-GB" b="0" dirty="0"/>
              <a:t> le </a:t>
            </a:r>
            <a:r>
              <a:rPr lang="en-GB" b="0" dirty="0" err="1"/>
              <a:t>faca</a:t>
            </a:r>
            <a:r>
              <a:rPr lang="en-GB" b="0" dirty="0"/>
              <a:t> </a:t>
            </a:r>
            <a:r>
              <a:rPr lang="en-GB" b="0" dirty="0" err="1"/>
              <a:t>mai</a:t>
            </a:r>
            <a:r>
              <a:rPr lang="en-GB" b="0" dirty="0"/>
              <a:t> </a:t>
            </a:r>
            <a:r>
              <a:rPr lang="en-GB" b="0" dirty="0" err="1"/>
              <a:t>rapide</a:t>
            </a:r>
            <a:r>
              <a:rPr lang="en-GB" b="0" dirty="0"/>
              <a:t> </a:t>
            </a:r>
            <a:r>
              <a:rPr lang="en-GB" b="0" dirty="0" err="1"/>
              <a:t>si</a:t>
            </a:r>
            <a:r>
              <a:rPr lang="en-GB" b="0" dirty="0"/>
              <a:t> </a:t>
            </a:r>
            <a:r>
              <a:rPr lang="en-GB" b="0" dirty="0" err="1"/>
              <a:t>eficiente</a:t>
            </a:r>
            <a:r>
              <a:rPr lang="en-GB" b="0" dirty="0"/>
              <a:t>.</a:t>
            </a:r>
          </a:p>
          <a:p>
            <a:endParaRPr lang="en-RO" b="0" dirty="0"/>
          </a:p>
          <a:p>
            <a:r>
              <a:rPr lang="en-RO" b="0" dirty="0"/>
              <a:t>Daca vreti sa cititi mai multe despre conceptul de SRE si despre practicile dezvoltate in cadrul Google – exista mai multe carti publicate de ei, pe care le gasiti la acest url, </a:t>
            </a:r>
            <a:r>
              <a:rPr lang="en-RO" b="1" dirty="0"/>
              <a:t>sre.google/books.</a:t>
            </a:r>
          </a:p>
          <a:p>
            <a:endParaRPr lang="en-RO" b="0" dirty="0"/>
          </a:p>
        </p:txBody>
      </p:sp>
      <p:sp>
        <p:nvSpPr>
          <p:cNvPr id="4" name="Slide Number Placeholder 3"/>
          <p:cNvSpPr>
            <a:spLocks noGrp="1"/>
          </p:cNvSpPr>
          <p:nvPr>
            <p:ph type="sldNum" sz="quarter" idx="5"/>
          </p:nvPr>
        </p:nvSpPr>
        <p:spPr/>
        <p:txBody>
          <a:bodyPr/>
          <a:lstStyle/>
          <a:p>
            <a:fld id="{66C6240B-57A7-44D6-9429-E84C6A82F2E4}" type="slidenum">
              <a:rPr lang="en-US" smtClean="0"/>
              <a:t>5</a:t>
            </a:fld>
            <a:endParaRPr lang="en-US"/>
          </a:p>
        </p:txBody>
      </p:sp>
    </p:spTree>
    <p:extLst>
      <p:ext uri="{BB962C8B-B14F-4D97-AF65-F5344CB8AC3E}">
        <p14:creationId xmlns:p14="http://schemas.microsoft.com/office/powerpoint/2010/main" val="3471279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200000"/>
              </a:lnSpc>
              <a:buFont typeface="Arial" panose="020B0604020202020204" pitchFamily="34" charset="0"/>
              <a:buChar char="•"/>
            </a:pPr>
            <a:r>
              <a:rPr lang="en-US" sz="1200" dirty="0">
                <a:latin typeface="Adobe Clean Light" pitchFamily="34" charset="0"/>
              </a:rPr>
              <a:t>In </a:t>
            </a:r>
            <a:r>
              <a:rPr lang="en-US" sz="1200" dirty="0" err="1">
                <a:latin typeface="Adobe Clean Light" pitchFamily="34" charset="0"/>
              </a:rPr>
              <a:t>cadrul</a:t>
            </a:r>
            <a:r>
              <a:rPr lang="en-US" sz="1200" dirty="0">
                <a:latin typeface="Adobe Clean Light" pitchFamily="34" charset="0"/>
              </a:rPr>
              <a:t> </a:t>
            </a:r>
            <a:r>
              <a:rPr lang="en-US" sz="1200" dirty="0" err="1">
                <a:latin typeface="Adobe Clean Light" pitchFamily="34" charset="0"/>
              </a:rPr>
              <a:t>unei</a:t>
            </a:r>
            <a:r>
              <a:rPr lang="en-US" sz="1200" dirty="0">
                <a:latin typeface="Adobe Clean Light" pitchFamily="34" charset="0"/>
              </a:rPr>
              <a:t> </a:t>
            </a:r>
            <a:r>
              <a:rPr lang="en-US" sz="1200" dirty="0" err="1">
                <a:latin typeface="Adobe Clean Light" pitchFamily="34" charset="0"/>
              </a:rPr>
              <a:t>companii</a:t>
            </a:r>
            <a:r>
              <a:rPr lang="en-US" sz="1200" dirty="0">
                <a:latin typeface="Adobe Clean Light" pitchFamily="34" charset="0"/>
              </a:rPr>
              <a:t> </a:t>
            </a:r>
            <a:r>
              <a:rPr lang="en-US" sz="1200" dirty="0" err="1">
                <a:latin typeface="Adobe Clean Light" pitchFamily="34" charset="0"/>
              </a:rPr>
              <a:t>poate</a:t>
            </a:r>
            <a:r>
              <a:rPr lang="en-US" sz="1200" dirty="0">
                <a:latin typeface="Adobe Clean Light" pitchFamily="34" charset="0"/>
              </a:rPr>
              <a:t> </a:t>
            </a:r>
            <a:r>
              <a:rPr lang="en-US" sz="1200" dirty="0" err="1">
                <a:latin typeface="Adobe Clean Light" pitchFamily="34" charset="0"/>
              </a:rPr>
              <a:t>sa</a:t>
            </a:r>
            <a:r>
              <a:rPr lang="en-US" sz="1200" dirty="0">
                <a:latin typeface="Adobe Clean Light" pitchFamily="34" charset="0"/>
              </a:rPr>
              <a:t> </a:t>
            </a:r>
            <a:r>
              <a:rPr lang="en-US" sz="1200" dirty="0" err="1">
                <a:latin typeface="Adobe Clean Light" pitchFamily="34" charset="0"/>
              </a:rPr>
              <a:t>existe</a:t>
            </a:r>
            <a:r>
              <a:rPr lang="en-US" sz="1200" dirty="0">
                <a:latin typeface="Adobe Clean Light" pitchFamily="34" charset="0"/>
              </a:rPr>
              <a:t> o </a:t>
            </a:r>
            <a:r>
              <a:rPr lang="en-US" sz="1200" dirty="0" err="1">
                <a:latin typeface="Adobe Clean Light" pitchFamily="34" charset="0"/>
              </a:rPr>
              <a:t>echipa</a:t>
            </a:r>
            <a:r>
              <a:rPr lang="en-US" sz="1200" dirty="0">
                <a:latin typeface="Adobe Clean Light" pitchFamily="34" charset="0"/>
              </a:rPr>
              <a:t> de SRE separata de </a:t>
            </a:r>
            <a:r>
              <a:rPr lang="en-US" sz="1200" dirty="0" err="1">
                <a:latin typeface="Adobe Clean Light" pitchFamily="34" charset="0"/>
              </a:rPr>
              <a:t>echipele</a:t>
            </a:r>
            <a:r>
              <a:rPr lang="en-US" sz="1200" dirty="0">
                <a:latin typeface="Adobe Clean Light" pitchFamily="34" charset="0"/>
              </a:rPr>
              <a:t> de </a:t>
            </a:r>
            <a:r>
              <a:rPr lang="en-US" sz="1200" dirty="0" err="1">
                <a:latin typeface="Adobe Clean Light" pitchFamily="34" charset="0"/>
              </a:rPr>
              <a:t>dezvoltatori</a:t>
            </a:r>
            <a:r>
              <a:rPr lang="en-US" sz="1200" dirty="0">
                <a:latin typeface="Adobe Clean Light" pitchFamily="34" charset="0"/>
              </a:rPr>
              <a:t> </a:t>
            </a:r>
            <a:r>
              <a:rPr lang="en-US" sz="1200" dirty="0" err="1">
                <a:latin typeface="Adobe Clean Light" pitchFamily="34" charset="0"/>
              </a:rPr>
              <a:t>aplicandu</a:t>
            </a:r>
            <a:r>
              <a:rPr lang="en-US" sz="1200" dirty="0">
                <a:latin typeface="Adobe Clean Light" pitchFamily="34" charset="0"/>
              </a:rPr>
              <a:t>-se un model de </a:t>
            </a:r>
            <a:r>
              <a:rPr lang="en-US" sz="1200" dirty="0" err="1">
                <a:latin typeface="Adobe Clean Light" pitchFamily="34" charset="0"/>
              </a:rPr>
              <a:t>organizare</a:t>
            </a:r>
            <a:r>
              <a:rPr lang="en-US" sz="1200" dirty="0">
                <a:latin typeface="Adobe Clean Light" pitchFamily="34" charset="0"/>
              </a:rPr>
              <a:t> </a:t>
            </a:r>
            <a:r>
              <a:rPr lang="en-US" sz="1200" dirty="0" err="1">
                <a:latin typeface="Adobe Clean Light" pitchFamily="34" charset="0"/>
              </a:rPr>
              <a:t>centralizat</a:t>
            </a:r>
            <a:r>
              <a:rPr lang="en-US" sz="1200" dirty="0">
                <a:latin typeface="Adobe Clean Light" pitchFamily="34" charset="0"/>
              </a:rPr>
              <a:t> </a:t>
            </a:r>
            <a:r>
              <a:rPr lang="en-US" sz="1200" dirty="0" err="1">
                <a:latin typeface="Adobe Clean Light" pitchFamily="34" charset="0"/>
              </a:rPr>
              <a:t>sau</a:t>
            </a:r>
            <a:r>
              <a:rPr lang="en-US" sz="1200" dirty="0">
                <a:latin typeface="Adobe Clean Light" pitchFamily="34" charset="0"/>
              </a:rPr>
              <a:t> </a:t>
            </a:r>
            <a:r>
              <a:rPr lang="en-US" sz="1200" dirty="0" err="1">
                <a:latin typeface="Adobe Clean Light" pitchFamily="34" charset="0"/>
              </a:rPr>
              <a:t>fiecare</a:t>
            </a:r>
            <a:r>
              <a:rPr lang="en-US" sz="1200" dirty="0">
                <a:latin typeface="Adobe Clean Light" pitchFamily="34" charset="0"/>
              </a:rPr>
              <a:t> </a:t>
            </a:r>
            <a:r>
              <a:rPr lang="en-US" sz="1200" dirty="0" err="1">
                <a:latin typeface="Adobe Clean Light" pitchFamily="34" charset="0"/>
              </a:rPr>
              <a:t>echipa</a:t>
            </a:r>
            <a:r>
              <a:rPr lang="en-US" sz="1200" dirty="0">
                <a:latin typeface="Adobe Clean Light" pitchFamily="34" charset="0"/>
              </a:rPr>
              <a:t> de </a:t>
            </a:r>
            <a:r>
              <a:rPr lang="en-US" sz="1200" dirty="0" err="1">
                <a:latin typeface="Adobe Clean Light" pitchFamily="34" charset="0"/>
              </a:rPr>
              <a:t>dezvoltatori</a:t>
            </a:r>
            <a:r>
              <a:rPr lang="en-US" sz="1200" dirty="0">
                <a:latin typeface="Adobe Clean Light" pitchFamily="34" charset="0"/>
              </a:rPr>
              <a:t> </a:t>
            </a:r>
            <a:r>
              <a:rPr lang="en-US" sz="1200" dirty="0" err="1">
                <a:latin typeface="Adobe Clean Light" pitchFamily="34" charset="0"/>
              </a:rPr>
              <a:t>poate</a:t>
            </a:r>
            <a:r>
              <a:rPr lang="en-US" sz="1200" dirty="0">
                <a:latin typeface="Adobe Clean Light" pitchFamily="34" charset="0"/>
              </a:rPr>
              <a:t> </a:t>
            </a:r>
            <a:r>
              <a:rPr lang="en-US" sz="1200" dirty="0" err="1">
                <a:latin typeface="Adobe Clean Light" pitchFamily="34" charset="0"/>
              </a:rPr>
              <a:t>sa</a:t>
            </a:r>
            <a:r>
              <a:rPr lang="en-US" sz="1200" dirty="0">
                <a:latin typeface="Adobe Clean Light" pitchFamily="34" charset="0"/>
              </a:rPr>
              <a:t> </a:t>
            </a:r>
            <a:r>
              <a:rPr lang="en-US" sz="1200" dirty="0" err="1">
                <a:latin typeface="Adobe Clean Light" pitchFamily="34" charset="0"/>
              </a:rPr>
              <a:t>aiba</a:t>
            </a:r>
            <a:r>
              <a:rPr lang="en-US" sz="1200" dirty="0">
                <a:latin typeface="Adobe Clean Light" pitchFamily="34" charset="0"/>
              </a:rPr>
              <a:t> </a:t>
            </a:r>
            <a:r>
              <a:rPr lang="en-US" sz="1200" dirty="0" err="1">
                <a:latin typeface="Adobe Clean Light" pitchFamily="34" charset="0"/>
              </a:rPr>
              <a:t>alaturi</a:t>
            </a:r>
            <a:r>
              <a:rPr lang="en-US" sz="1200" dirty="0">
                <a:latin typeface="Adobe Clean Light" pitchFamily="34" charset="0"/>
              </a:rPr>
              <a:t> </a:t>
            </a:r>
            <a:r>
              <a:rPr lang="en-US" sz="1200" dirty="0" err="1">
                <a:latin typeface="Adobe Clean Light" pitchFamily="34" charset="0"/>
              </a:rPr>
              <a:t>colegi</a:t>
            </a:r>
            <a:r>
              <a:rPr lang="en-US" sz="1200" dirty="0">
                <a:latin typeface="Adobe Clean Light" pitchFamily="34" charset="0"/>
              </a:rPr>
              <a:t> SRE care sunt </a:t>
            </a:r>
            <a:r>
              <a:rPr lang="en-US" sz="1200" dirty="0" err="1">
                <a:latin typeface="Adobe Clean Light" pitchFamily="34" charset="0"/>
              </a:rPr>
              <a:t>responsabili</a:t>
            </a:r>
            <a:r>
              <a:rPr lang="en-US" sz="1200" dirty="0">
                <a:latin typeface="Adobe Clean Light" pitchFamily="34" charset="0"/>
              </a:rPr>
              <a:t> </a:t>
            </a:r>
            <a:r>
              <a:rPr lang="en-US" sz="1200" dirty="0" err="1">
                <a:latin typeface="Adobe Clean Light" pitchFamily="34" charset="0"/>
              </a:rPr>
              <a:t>pentru</a:t>
            </a:r>
            <a:r>
              <a:rPr lang="en-US" sz="1200" dirty="0">
                <a:latin typeface="Adobe Clean Light" pitchFamily="34" charset="0"/>
              </a:rPr>
              <a:t> </a:t>
            </a:r>
            <a:r>
              <a:rPr lang="en-US" sz="1200" dirty="0" err="1">
                <a:latin typeface="Adobe Clean Light" pitchFamily="34" charset="0"/>
              </a:rPr>
              <a:t>serviciile</a:t>
            </a:r>
            <a:r>
              <a:rPr lang="en-US" sz="1200" dirty="0">
                <a:latin typeface="Adobe Clean Light" pitchFamily="34" charset="0"/>
              </a:rPr>
              <a:t> </a:t>
            </a:r>
            <a:r>
              <a:rPr lang="en-US" sz="1200" dirty="0" err="1">
                <a:latin typeface="Adobe Clean Light" pitchFamily="34" charset="0"/>
              </a:rPr>
              <a:t>dezvoltate</a:t>
            </a:r>
            <a:r>
              <a:rPr lang="en-US" sz="1200" dirty="0">
                <a:latin typeface="Adobe Clean Light" pitchFamily="34" charset="0"/>
              </a:rPr>
              <a:t> </a:t>
            </a:r>
            <a:r>
              <a:rPr lang="en-US" sz="1200" dirty="0" err="1">
                <a:latin typeface="Adobe Clean Light" pitchFamily="34" charset="0"/>
              </a:rPr>
              <a:t>si</a:t>
            </a:r>
            <a:r>
              <a:rPr lang="en-US" sz="1200" dirty="0">
                <a:latin typeface="Adobe Clean Light" pitchFamily="34" charset="0"/>
              </a:rPr>
              <a:t> </a:t>
            </a:r>
            <a:r>
              <a:rPr lang="en-US" sz="1200" dirty="0" err="1">
                <a:latin typeface="Adobe Clean Light" pitchFamily="34" charset="0"/>
              </a:rPr>
              <a:t>mentinute</a:t>
            </a:r>
            <a:r>
              <a:rPr lang="en-US" sz="1200" dirty="0">
                <a:latin typeface="Adobe Clean Light" pitchFamily="34" charset="0"/>
              </a:rPr>
              <a:t> </a:t>
            </a:r>
            <a:r>
              <a:rPr lang="en-US" sz="1200" dirty="0" err="1">
                <a:latin typeface="Adobe Clean Light" pitchFamily="34" charset="0"/>
              </a:rPr>
              <a:t>doar</a:t>
            </a:r>
            <a:r>
              <a:rPr lang="en-US" sz="1200" dirty="0">
                <a:latin typeface="Adobe Clean Light" pitchFamily="34" charset="0"/>
              </a:rPr>
              <a:t> de </a:t>
            </a:r>
            <a:r>
              <a:rPr lang="en-US" sz="1200" dirty="0" err="1">
                <a:latin typeface="Adobe Clean Light" pitchFamily="34" charset="0"/>
              </a:rPr>
              <a:t>echipa</a:t>
            </a:r>
            <a:r>
              <a:rPr lang="en-US" sz="1200" dirty="0">
                <a:latin typeface="Adobe Clean Light" pitchFamily="34" charset="0"/>
              </a:rPr>
              <a:t> </a:t>
            </a:r>
            <a:r>
              <a:rPr lang="en-US" sz="1200" dirty="0" err="1">
                <a:latin typeface="Adobe Clean Light" pitchFamily="34" charset="0"/>
              </a:rPr>
              <a:t>curenta</a:t>
            </a:r>
            <a:r>
              <a:rPr lang="en-US" sz="1200" dirty="0">
                <a:latin typeface="Adobe Clean Light" pitchFamily="34" charset="0"/>
              </a:rPr>
              <a:t>.</a:t>
            </a:r>
          </a:p>
          <a:p>
            <a:pPr marL="342900" lvl="0" indent="-342900">
              <a:lnSpc>
                <a:spcPct val="200000"/>
              </a:lnSpc>
              <a:buFont typeface="Arial" panose="020B0604020202020204" pitchFamily="34" charset="0"/>
              <a:buChar char="•"/>
            </a:pPr>
            <a:endParaRPr lang="en-US" sz="1200" dirty="0">
              <a:latin typeface="Adobe Clean Light" pitchFamily="34" charset="0"/>
            </a:endParaRPr>
          </a:p>
          <a:p>
            <a:pPr marL="342900" lvl="0" indent="-342900">
              <a:lnSpc>
                <a:spcPct val="200000"/>
              </a:lnSpc>
              <a:buFont typeface="Arial" panose="020B0604020202020204" pitchFamily="34" charset="0"/>
              <a:buChar char="•"/>
            </a:pPr>
            <a:r>
              <a:rPr lang="en-US" sz="1200" dirty="0" err="1">
                <a:latin typeface="Adobe Clean Light" pitchFamily="34" charset="0"/>
              </a:rPr>
              <a:t>Modelul</a:t>
            </a:r>
            <a:r>
              <a:rPr lang="en-US" sz="1200" dirty="0">
                <a:latin typeface="Adobe Clean Light" pitchFamily="34" charset="0"/>
              </a:rPr>
              <a:t> </a:t>
            </a:r>
            <a:r>
              <a:rPr lang="en-US" sz="1200" dirty="0" err="1">
                <a:latin typeface="Adobe Clean Light" pitchFamily="34" charset="0"/>
              </a:rPr>
              <a:t>centralizat</a:t>
            </a:r>
            <a:r>
              <a:rPr lang="en-US" sz="1200" dirty="0">
                <a:latin typeface="Adobe Clean Light" pitchFamily="34" charset="0"/>
              </a:rPr>
              <a:t> </a:t>
            </a:r>
            <a:r>
              <a:rPr lang="en-US" sz="1200" dirty="0" err="1">
                <a:latin typeface="Adobe Clean Light" pitchFamily="34" charset="0"/>
              </a:rPr>
              <a:t>functioneaza</a:t>
            </a:r>
            <a:r>
              <a:rPr lang="en-US" sz="1200" dirty="0">
                <a:latin typeface="Adobe Clean Light" pitchFamily="34" charset="0"/>
              </a:rPr>
              <a:t> </a:t>
            </a:r>
            <a:r>
              <a:rPr lang="en-US" sz="1200" dirty="0" err="1">
                <a:latin typeface="Adobe Clean Light" pitchFamily="34" charset="0"/>
              </a:rPr>
              <a:t>atunci</a:t>
            </a:r>
            <a:r>
              <a:rPr lang="en-US" sz="1200" dirty="0">
                <a:latin typeface="Adobe Clean Light" pitchFamily="34" charset="0"/>
              </a:rPr>
              <a:t> cand </a:t>
            </a:r>
            <a:r>
              <a:rPr lang="en-US" sz="1200" dirty="0" err="1">
                <a:latin typeface="Adobe Clean Light" pitchFamily="34" charset="0"/>
              </a:rPr>
              <a:t>echipa</a:t>
            </a:r>
            <a:r>
              <a:rPr lang="en-US" sz="1200" dirty="0">
                <a:latin typeface="Adobe Clean Light" pitchFamily="34" charset="0"/>
              </a:rPr>
              <a:t> de SRE se </a:t>
            </a:r>
            <a:r>
              <a:rPr lang="en-US" sz="1200" dirty="0" err="1">
                <a:latin typeface="Adobe Clean Light" pitchFamily="34" charset="0"/>
              </a:rPr>
              <a:t>ocupa</a:t>
            </a:r>
            <a:r>
              <a:rPr lang="en-US" sz="1200" dirty="0">
                <a:latin typeface="Adobe Clean Light" pitchFamily="34" charset="0"/>
              </a:rPr>
              <a:t> de </a:t>
            </a:r>
            <a:r>
              <a:rPr lang="en-US" sz="1200" dirty="0" err="1">
                <a:latin typeface="Adobe Clean Light" pitchFamily="34" charset="0"/>
              </a:rPr>
              <a:t>mentinerea</a:t>
            </a:r>
            <a:r>
              <a:rPr lang="en-US" sz="1200" dirty="0">
                <a:latin typeface="Adobe Clean Light" pitchFamily="34" charset="0"/>
              </a:rPr>
              <a:t> </a:t>
            </a:r>
            <a:r>
              <a:rPr lang="en-US" sz="1200" dirty="0" err="1">
                <a:latin typeface="Adobe Clean Light" pitchFamily="34" charset="0"/>
              </a:rPr>
              <a:t>unor</a:t>
            </a:r>
            <a:r>
              <a:rPr lang="en-US" sz="1200" dirty="0">
                <a:latin typeface="Adobe Clean Light" pitchFamily="34" charset="0"/>
              </a:rPr>
              <a:t> </a:t>
            </a:r>
            <a:r>
              <a:rPr lang="en-US" sz="1200" dirty="0" err="1">
                <a:latin typeface="Adobe Clean Light" pitchFamily="34" charset="0"/>
              </a:rPr>
              <a:t>sisteme</a:t>
            </a:r>
            <a:r>
              <a:rPr lang="en-US" sz="1200" dirty="0">
                <a:latin typeface="Adobe Clean Light" pitchFamily="34" charset="0"/>
              </a:rPr>
              <a:t> </a:t>
            </a:r>
            <a:r>
              <a:rPr lang="en-US" sz="1200" dirty="0" err="1">
                <a:latin typeface="Adobe Clean Light" pitchFamily="34" charset="0"/>
              </a:rPr>
              <a:t>si</a:t>
            </a:r>
            <a:r>
              <a:rPr lang="en-US" sz="1200" dirty="0">
                <a:latin typeface="Adobe Clean Light" pitchFamily="34" charset="0"/>
              </a:rPr>
              <a:t> </a:t>
            </a:r>
            <a:r>
              <a:rPr lang="en-US" sz="1200" dirty="0" err="1">
                <a:latin typeface="Adobe Clean Light" pitchFamily="34" charset="0"/>
              </a:rPr>
              <a:t>practici</a:t>
            </a:r>
            <a:r>
              <a:rPr lang="en-US" sz="1200" dirty="0">
                <a:latin typeface="Adobe Clean Light" pitchFamily="34" charset="0"/>
              </a:rPr>
              <a:t> commune</a:t>
            </a:r>
          </a:p>
          <a:p>
            <a:pPr marL="342900" lvl="0" indent="-342900">
              <a:lnSpc>
                <a:spcPct val="200000"/>
              </a:lnSpc>
              <a:buFont typeface="Arial" panose="020B0604020202020204" pitchFamily="34" charset="0"/>
              <a:buChar char="•"/>
            </a:pPr>
            <a:r>
              <a:rPr lang="en-US" sz="1200" dirty="0" err="1">
                <a:latin typeface="Adobe Clean Light" pitchFamily="34" charset="0"/>
              </a:rPr>
              <a:t>Modelul</a:t>
            </a:r>
            <a:r>
              <a:rPr lang="en-US" sz="1200" dirty="0">
                <a:latin typeface="Adobe Clean Light" pitchFamily="34" charset="0"/>
              </a:rPr>
              <a:t> embedded </a:t>
            </a:r>
            <a:r>
              <a:rPr lang="en-US" sz="1200" dirty="0" err="1">
                <a:latin typeface="Adobe Clean Light" pitchFamily="34" charset="0"/>
              </a:rPr>
              <a:t>este</a:t>
            </a:r>
            <a:r>
              <a:rPr lang="en-US" sz="1200" dirty="0">
                <a:latin typeface="Adobe Clean Light" pitchFamily="34" charset="0"/>
              </a:rPr>
              <a:t> </a:t>
            </a:r>
            <a:r>
              <a:rPr lang="en-US" sz="1200" dirty="0" err="1">
                <a:latin typeface="Adobe Clean Light" pitchFamily="34" charset="0"/>
              </a:rPr>
              <a:t>mai</a:t>
            </a:r>
            <a:r>
              <a:rPr lang="en-US" sz="1200" dirty="0">
                <a:latin typeface="Adobe Clean Light" pitchFamily="34" charset="0"/>
              </a:rPr>
              <a:t> efficient </a:t>
            </a:r>
            <a:r>
              <a:rPr lang="en-US" sz="1200" dirty="0" err="1">
                <a:latin typeface="Adobe Clean Light" pitchFamily="34" charset="0"/>
              </a:rPr>
              <a:t>pentru</a:t>
            </a:r>
            <a:r>
              <a:rPr lang="en-US" sz="1200" dirty="0">
                <a:latin typeface="Adobe Clean Light" pitchFamily="34" charset="0"/>
              </a:rPr>
              <a:t> </a:t>
            </a:r>
            <a:r>
              <a:rPr lang="en-US" sz="1200" dirty="0" err="1">
                <a:latin typeface="Adobe Clean Light" pitchFamily="34" charset="0"/>
              </a:rPr>
              <a:t>acei</a:t>
            </a:r>
            <a:r>
              <a:rPr lang="en-US" sz="1200" dirty="0">
                <a:latin typeface="Adobe Clean Light" pitchFamily="34" charset="0"/>
              </a:rPr>
              <a:t> SRE care </a:t>
            </a:r>
            <a:r>
              <a:rPr lang="en-US" sz="1200" dirty="0" err="1">
                <a:latin typeface="Adobe Clean Light" pitchFamily="34" charset="0"/>
              </a:rPr>
              <a:t>lucreaza</a:t>
            </a:r>
            <a:r>
              <a:rPr lang="en-US" sz="1200" dirty="0">
                <a:latin typeface="Adobe Clean Light" pitchFamily="34" charset="0"/>
              </a:rPr>
              <a:t> </a:t>
            </a:r>
            <a:r>
              <a:rPr lang="en-US" sz="1200" dirty="0" err="1">
                <a:latin typeface="Adobe Clean Light" pitchFamily="34" charset="0"/>
              </a:rPr>
              <a:t>mult</a:t>
            </a:r>
            <a:r>
              <a:rPr lang="en-US" sz="1200" dirty="0">
                <a:latin typeface="Adobe Clean Light" pitchFamily="34" charset="0"/>
              </a:rPr>
              <a:t> </a:t>
            </a:r>
            <a:r>
              <a:rPr lang="en-US" sz="1200" dirty="0" err="1">
                <a:latin typeface="Adobe Clean Light" pitchFamily="34" charset="0"/>
              </a:rPr>
              <a:t>mai</a:t>
            </a:r>
            <a:r>
              <a:rPr lang="en-US" sz="1200" dirty="0">
                <a:latin typeface="Adobe Clean Light" pitchFamily="34" charset="0"/>
              </a:rPr>
              <a:t> </a:t>
            </a:r>
            <a:r>
              <a:rPr lang="en-US" sz="1200" dirty="0" err="1">
                <a:latin typeface="Adobe Clean Light" pitchFamily="34" charset="0"/>
              </a:rPr>
              <a:t>aproape</a:t>
            </a:r>
            <a:r>
              <a:rPr lang="en-US" sz="1200" dirty="0">
                <a:latin typeface="Adobe Clean Light" pitchFamily="34" charset="0"/>
              </a:rPr>
              <a:t> de </a:t>
            </a:r>
            <a:r>
              <a:rPr lang="en-US" sz="1200" dirty="0" err="1">
                <a:latin typeface="Adobe Clean Light" pitchFamily="34" charset="0"/>
              </a:rPr>
              <a:t>nivelul</a:t>
            </a:r>
            <a:r>
              <a:rPr lang="en-US" sz="1200" dirty="0">
                <a:latin typeface="Adobe Clean Light" pitchFamily="34" charset="0"/>
              </a:rPr>
              <a:t> </a:t>
            </a:r>
            <a:r>
              <a:rPr lang="en-US" sz="1200" dirty="0" err="1">
                <a:latin typeface="Adobe Clean Light" pitchFamily="34" charset="0"/>
              </a:rPr>
              <a:t>aplicatiei</a:t>
            </a:r>
            <a:r>
              <a:rPr lang="en-US" sz="1200" dirty="0">
                <a:latin typeface="Adobe Clean Light" pitchFamily="34" charset="0"/>
              </a:rPr>
              <a:t>.</a:t>
            </a:r>
          </a:p>
          <a:p>
            <a:pPr marL="342900" lvl="0" indent="-342900">
              <a:lnSpc>
                <a:spcPct val="200000"/>
              </a:lnSpc>
              <a:buFont typeface="Arial" panose="020B0604020202020204" pitchFamily="34" charset="0"/>
              <a:buChar char="•"/>
            </a:pPr>
            <a:endParaRPr lang="en-US" dirty="0">
              <a:latin typeface="Adobe Clean Light" pitchFamily="34" charset="0"/>
            </a:endParaRPr>
          </a:p>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6</a:t>
            </a:fld>
            <a:endParaRPr lang="en-US"/>
          </a:p>
        </p:txBody>
      </p:sp>
    </p:spTree>
    <p:extLst>
      <p:ext uri="{BB962C8B-B14F-4D97-AF65-F5344CB8AC3E}">
        <p14:creationId xmlns:p14="http://schemas.microsoft.com/office/powerpoint/2010/main" val="3531421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7</a:t>
            </a:fld>
            <a:endParaRPr lang="en-US"/>
          </a:p>
        </p:txBody>
      </p:sp>
    </p:spTree>
    <p:extLst>
      <p:ext uri="{BB962C8B-B14F-4D97-AF65-F5344CB8AC3E}">
        <p14:creationId xmlns:p14="http://schemas.microsoft.com/office/powerpoint/2010/main" val="990975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Ce ne intereseaza sa masuram la o aplicatie?</a:t>
            </a:r>
          </a:p>
          <a:p>
            <a:r>
              <a:rPr lang="en-RO" dirty="0"/>
              <a:t>…</a:t>
            </a:r>
          </a:p>
          <a:p>
            <a:r>
              <a:rPr lang="en-RO" dirty="0"/>
              <a:t>De obicei se folosesc Prometheus si Grafana. Prometheus este folosit pentru a aduna metricile de la mai multe aplicatii si de a le retine pentru perioade limitate de timp, iar Grafana este folosita pentru a vizualiza aceste metrici si are o varietate foarte mare de moduri in care poti vizualiza metricile care te intereseaza.</a:t>
            </a:r>
          </a:p>
        </p:txBody>
      </p:sp>
      <p:sp>
        <p:nvSpPr>
          <p:cNvPr id="4" name="Slide Number Placeholder 3"/>
          <p:cNvSpPr>
            <a:spLocks noGrp="1"/>
          </p:cNvSpPr>
          <p:nvPr>
            <p:ph type="sldNum" sz="quarter" idx="5"/>
          </p:nvPr>
        </p:nvSpPr>
        <p:spPr/>
        <p:txBody>
          <a:bodyPr/>
          <a:lstStyle/>
          <a:p>
            <a:fld id="{66C6240B-57A7-44D6-9429-E84C6A82F2E4}" type="slidenum">
              <a:rPr lang="en-US" smtClean="0"/>
              <a:t>8</a:t>
            </a:fld>
            <a:endParaRPr lang="en-US"/>
          </a:p>
        </p:txBody>
      </p:sp>
    </p:spTree>
    <p:extLst>
      <p:ext uri="{BB962C8B-B14F-4D97-AF65-F5344CB8AC3E}">
        <p14:creationId xmlns:p14="http://schemas.microsoft.com/office/powerpoint/2010/main" val="4026453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Dupa cum am vazut mai devreme lista metricilor care pot fi adaugate intr-o aplicatie poate continua la nesfarsit.</a:t>
            </a:r>
          </a:p>
          <a:p>
            <a:endParaRPr lang="en-RO" dirty="0"/>
          </a:p>
          <a:p>
            <a:r>
              <a:rPr lang="en-RO" dirty="0"/>
              <a:t>Asa ca inginerii de la Google au venit cu un subset de metrici care sunt importante de monitorizat aproape in cazul oricarei aplicatii si le-au numit </a:t>
            </a:r>
            <a:r>
              <a:rPr lang="en-RO" b="1" dirty="0"/>
              <a:t>The 4 golden signals</a:t>
            </a:r>
            <a:r>
              <a:rPr lang="en-RO" dirty="0"/>
              <a:t>.</a:t>
            </a:r>
          </a:p>
          <a:p>
            <a:r>
              <a:rPr lang="en-GB" dirty="0"/>
              <a:t>A</a:t>
            </a:r>
            <a:r>
              <a:rPr lang="en-RO" dirty="0"/>
              <a:t>cestea sunt: </a:t>
            </a:r>
            <a:r>
              <a:rPr lang="en-RO" b="1" dirty="0"/>
              <a:t>latenta</a:t>
            </a:r>
            <a:r>
              <a:rPr lang="en-RO" dirty="0"/>
              <a:t>, </a:t>
            </a:r>
            <a:r>
              <a:rPr lang="en-RO" b="1" dirty="0"/>
              <a:t>traffic</a:t>
            </a:r>
            <a:r>
              <a:rPr lang="en-RO" dirty="0"/>
              <a:t>, </a:t>
            </a:r>
            <a:r>
              <a:rPr lang="en-RO" b="1" dirty="0"/>
              <a:t>errori</a:t>
            </a:r>
            <a:r>
              <a:rPr lang="en-RO" dirty="0"/>
              <a:t> si </a:t>
            </a:r>
            <a:r>
              <a:rPr lang="en-RO" b="1" dirty="0"/>
              <a:t>saturatie</a:t>
            </a:r>
            <a:r>
              <a:rPr lang="en-RO" dirty="0"/>
              <a:t>.</a:t>
            </a:r>
          </a:p>
          <a:p>
            <a:r>
              <a:rPr lang="en-RO" b="1" dirty="0"/>
              <a:t>Latenta</a:t>
            </a:r>
            <a:r>
              <a:rPr lang="en-RO" dirty="0"/>
              <a:t> reprezinta timpul de raspuns,</a:t>
            </a:r>
          </a:p>
          <a:p>
            <a:r>
              <a:rPr lang="en-RO" b="1" dirty="0"/>
              <a:t>Traffic</a:t>
            </a:r>
            <a:r>
              <a:rPr lang="en-RO" dirty="0"/>
              <a:t> se refera la numarul de request-uri pe secunda,</a:t>
            </a:r>
          </a:p>
          <a:p>
            <a:r>
              <a:rPr lang="en-RO" b="1" dirty="0"/>
              <a:t>Errors</a:t>
            </a:r>
            <a:r>
              <a:rPr lang="en-RO" dirty="0"/>
              <a:t> – cat la suta din operatii au esuat</a:t>
            </a:r>
          </a:p>
          <a:p>
            <a:r>
              <a:rPr lang="en-GB" dirty="0"/>
              <a:t>S</a:t>
            </a:r>
            <a:r>
              <a:rPr lang="en-RO" dirty="0"/>
              <a:t>i </a:t>
            </a:r>
            <a:r>
              <a:rPr lang="en-RO" b="1" dirty="0"/>
              <a:t>Saturation</a:t>
            </a:r>
            <a:r>
              <a:rPr lang="en-RO" dirty="0"/>
              <a:t> reprezinta cat la suta din resursele aplicatiei sunt utilizate – aceasta metrica ne spune cand aplicatia are nevoie de resurse suplimentare de exemplu.</a:t>
            </a:r>
          </a:p>
          <a:p>
            <a:endParaRPr lang="en-RO" dirty="0"/>
          </a:p>
          <a:p>
            <a:r>
              <a:rPr lang="en-RO" dirty="0"/>
              <a:t>Mai exista si un alt model, numit RED care este putin mai simplu si presupune monitorizarea requesturilor, a erorilor si a latentei. Nu include saturatia intrucat lipsa de resurse se va observa intr-o crestere a numarului de erori si a latentei.</a:t>
            </a:r>
          </a:p>
        </p:txBody>
      </p:sp>
      <p:sp>
        <p:nvSpPr>
          <p:cNvPr id="4" name="Slide Number Placeholder 3"/>
          <p:cNvSpPr>
            <a:spLocks noGrp="1"/>
          </p:cNvSpPr>
          <p:nvPr>
            <p:ph type="sldNum" sz="quarter" idx="5"/>
          </p:nvPr>
        </p:nvSpPr>
        <p:spPr/>
        <p:txBody>
          <a:bodyPr/>
          <a:lstStyle/>
          <a:p>
            <a:fld id="{66C6240B-57A7-44D6-9429-E84C6A82F2E4}" type="slidenum">
              <a:rPr lang="en-US" smtClean="0"/>
              <a:t>9</a:t>
            </a:fld>
            <a:endParaRPr lang="en-US"/>
          </a:p>
        </p:txBody>
      </p:sp>
    </p:spTree>
    <p:extLst>
      <p:ext uri="{BB962C8B-B14F-4D97-AF65-F5344CB8AC3E}">
        <p14:creationId xmlns:p14="http://schemas.microsoft.com/office/powerpoint/2010/main" val="424455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O" dirty="0"/>
              <a:t>Acesta este un exemplu de dashboard in grafana pentru un serviciu web care se bazeaza pe modelul 4 golden signals.</a:t>
            </a:r>
          </a:p>
          <a:p>
            <a:r>
              <a:rPr lang="en-RO" dirty="0"/>
              <a:t>Putem vedea detalii despre </a:t>
            </a:r>
            <a:r>
              <a:rPr lang="en-RO" b="1" dirty="0"/>
              <a:t>trafic</a:t>
            </a:r>
            <a:r>
              <a:rPr lang="en-RO" dirty="0"/>
              <a:t> la momentul curent – adica numar de request-uri pe secunda</a:t>
            </a:r>
          </a:p>
          <a:p>
            <a:r>
              <a:rPr lang="en-RO" dirty="0"/>
              <a:t>Apoi </a:t>
            </a:r>
            <a:r>
              <a:rPr lang="en-RO" b="1" dirty="0"/>
              <a:t>Error ratio </a:t>
            </a:r>
            <a:r>
              <a:rPr lang="en-RO" dirty="0"/>
              <a:t>reprezinta cat la suta din aceste request-uri au fost incheiate cu o eroare – adica server-ul a raspuns cu un http status code care incepe cu 5, acestea fiind considerate server errors.</a:t>
            </a:r>
          </a:p>
          <a:p>
            <a:r>
              <a:rPr lang="en-RO" dirty="0"/>
              <a:t>Mai departe este un exemplu de graf care prezinta </a:t>
            </a:r>
            <a:r>
              <a:rPr lang="en-RO" b="1" dirty="0"/>
              <a:t>latenta</a:t>
            </a:r>
            <a:r>
              <a:rPr lang="en-RO" dirty="0"/>
              <a:t> serviciului. Pentru latenta de obicei se urmaresc acesti indicatori care se numesc </a:t>
            </a:r>
            <a:r>
              <a:rPr lang="en-RO" b="1" dirty="0"/>
              <a:t>percentile </a:t>
            </a:r>
            <a:r>
              <a:rPr lang="en-RO" b="0" dirty="0"/>
              <a:t>si se urmaresc percentilele 50, 95, 99, 995, 999 si asa mai departe.</a:t>
            </a:r>
          </a:p>
          <a:p>
            <a:r>
              <a:rPr lang="en-RO" b="1" dirty="0"/>
              <a:t>P95 = 154 </a:t>
            </a:r>
            <a:r>
              <a:rPr lang="en-RO" b="0" dirty="0"/>
              <a:t>ms inseamna ca </a:t>
            </a:r>
            <a:r>
              <a:rPr lang="en-RO" b="1" dirty="0"/>
              <a:t>95% </a:t>
            </a:r>
            <a:r>
              <a:rPr lang="en-RO" b="0" dirty="0"/>
              <a:t>din request-uri se termina intr-un timp mai mic sau egal cu 154 ms, restul de 5% fiind mai lente.</a:t>
            </a:r>
          </a:p>
          <a:p>
            <a:r>
              <a:rPr lang="en-RO" b="1" dirty="0"/>
              <a:t>Saturatia</a:t>
            </a:r>
            <a:r>
              <a:rPr lang="en-RO" b="0" dirty="0"/>
              <a:t> este reprezentata de gradul de utilizare al resurselor – </a:t>
            </a:r>
            <a:r>
              <a:rPr lang="en-RO" b="1" dirty="0"/>
              <a:t>CPU</a:t>
            </a:r>
            <a:r>
              <a:rPr lang="en-RO" b="0" dirty="0"/>
              <a:t>, </a:t>
            </a:r>
            <a:r>
              <a:rPr lang="en-RO" b="1" dirty="0"/>
              <a:t>Memorie</a:t>
            </a:r>
            <a:r>
              <a:rPr lang="en-RO" b="0" dirty="0"/>
              <a:t>, </a:t>
            </a:r>
            <a:r>
              <a:rPr lang="en-RO" b="1" dirty="0"/>
              <a:t>Network</a:t>
            </a:r>
            <a:r>
              <a:rPr lang="en-RO" b="0" dirty="0"/>
              <a:t> </a:t>
            </a:r>
            <a:r>
              <a:rPr lang="en-RO" b="1" dirty="0"/>
              <a:t>bandwidth</a:t>
            </a:r>
            <a:r>
              <a:rPr lang="en-RO" b="0" dirty="0"/>
              <a:t>.</a:t>
            </a:r>
          </a:p>
          <a:p>
            <a:endParaRPr lang="en-RO" b="0" dirty="0"/>
          </a:p>
          <a:p>
            <a:r>
              <a:rPr lang="en-RO" b="0" dirty="0"/>
              <a:t>Mai jos putem vedea evolutia in timp a numarului de request-uri care variaza in functie de momentul zilei ca o sinusoida si ca majoritatea request-urilor sunt incheiate cu http status code </a:t>
            </a:r>
            <a:r>
              <a:rPr lang="en-RO" b="1" dirty="0"/>
              <a:t>200</a:t>
            </a:r>
            <a:r>
              <a:rPr lang="en-RO" b="0" dirty="0"/>
              <a:t> care inseamna success si care presupune faptul ca server-ul a intors un raspuns in body si cu </a:t>
            </a:r>
            <a:r>
              <a:rPr lang="en-RO" b="1" dirty="0"/>
              <a:t>204</a:t>
            </a:r>
            <a:r>
              <a:rPr lang="en-RO" b="0" dirty="0"/>
              <a:t> care inseamna tot success dar cu No Content. Http Status code </a:t>
            </a:r>
            <a:r>
              <a:rPr lang="en-RO" b="1" dirty="0"/>
              <a:t>204</a:t>
            </a:r>
            <a:r>
              <a:rPr lang="en-RO" b="0" dirty="0"/>
              <a:t> este folosit in cazul request-urilor de tipul fire and forget cand cel care face request-ul nu vrea un raspuns inapoi. Asta poate fi asociata cu diferenta dintre protocoalele </a:t>
            </a:r>
            <a:r>
              <a:rPr lang="en-RO" b="1" dirty="0"/>
              <a:t>TCP</a:t>
            </a:r>
            <a:r>
              <a:rPr lang="en-RO" b="0" dirty="0"/>
              <a:t> si </a:t>
            </a:r>
            <a:r>
              <a:rPr lang="en-RO" b="1" dirty="0"/>
              <a:t>UPD</a:t>
            </a:r>
            <a:r>
              <a:rPr lang="en-RO" b="0" dirty="0"/>
              <a:t> de exemplu.</a:t>
            </a:r>
          </a:p>
          <a:p>
            <a:r>
              <a:rPr lang="en-GB" b="0" dirty="0"/>
              <a:t>S</a:t>
            </a:r>
            <a:r>
              <a:rPr lang="en-RO" b="0" dirty="0"/>
              <a:t>i ultimul grafic prezinta evolutia in timp a latentelor. Putem vedea ca acestea sunt doar putin impactate de perioadele cu numar mai mare de request-uri. Asta ne spune ca serviciul acesta poate sustine un numar mai mare de request-uri, asta daca nu ajunge sa se ocupe toata memoria. In cazul de fata e vorba de o aplicate care ruleaza in JVM, deci exista un Garbage Collector care are grija sa elibereze din memorie obiectele care nu mai sunt folosite.</a:t>
            </a:r>
            <a:endParaRPr lang="en-RO" dirty="0"/>
          </a:p>
        </p:txBody>
      </p:sp>
      <p:sp>
        <p:nvSpPr>
          <p:cNvPr id="4" name="Slide Number Placeholder 3"/>
          <p:cNvSpPr>
            <a:spLocks noGrp="1"/>
          </p:cNvSpPr>
          <p:nvPr>
            <p:ph type="sldNum" sz="quarter" idx="5"/>
          </p:nvPr>
        </p:nvSpPr>
        <p:spPr/>
        <p:txBody>
          <a:bodyPr/>
          <a:lstStyle/>
          <a:p>
            <a:fld id="{66C6240B-57A7-44D6-9429-E84C6A82F2E4}" type="slidenum">
              <a:rPr lang="en-US" smtClean="0"/>
              <a:t>10</a:t>
            </a:fld>
            <a:endParaRPr lang="en-US"/>
          </a:p>
        </p:txBody>
      </p:sp>
    </p:spTree>
    <p:extLst>
      <p:ext uri="{BB962C8B-B14F-4D97-AF65-F5344CB8AC3E}">
        <p14:creationId xmlns:p14="http://schemas.microsoft.com/office/powerpoint/2010/main" val="4021553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774741CC-A1FE-41C6-B56F-967F8FFD01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3F1A86-B91C-47E4-A4EF-34F0FFDC705D}"/>
              </a:ext>
            </a:extLst>
          </p:cNvPr>
          <p:cNvSpPr>
            <a:spLocks noGrp="1"/>
          </p:cNvSpPr>
          <p:nvPr>
            <p:ph type="ctrTitle"/>
          </p:nvPr>
        </p:nvSpPr>
        <p:spPr>
          <a:xfrm>
            <a:off x="3893270" y="2503489"/>
            <a:ext cx="6898374" cy="1267234"/>
          </a:xfrm>
        </p:spPr>
        <p:txBody>
          <a:bodyPr anchor="b">
            <a:noAutofit/>
          </a:bodyPr>
          <a:lstStyle>
            <a:lvl1pPr algn="r">
              <a:defRPr sz="4000">
                <a:solidFill>
                  <a:schemeClr val="tx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A2D321E-7318-4E52-8A47-29F406B1D620}"/>
              </a:ext>
            </a:extLst>
          </p:cNvPr>
          <p:cNvSpPr>
            <a:spLocks noGrp="1"/>
          </p:cNvSpPr>
          <p:nvPr>
            <p:ph type="subTitle" idx="1"/>
          </p:nvPr>
        </p:nvSpPr>
        <p:spPr>
          <a:xfrm>
            <a:off x="3893270" y="3857506"/>
            <a:ext cx="6898374" cy="365125"/>
          </a:xfrm>
        </p:spPr>
        <p:txBody>
          <a:bodyPr/>
          <a:lstStyle>
            <a:lvl1pPr marL="0" indent="0" algn="r">
              <a:buNone/>
              <a:defRPr sz="2400">
                <a:solidFill>
                  <a:schemeClr val="tx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441797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C3CC-2DE6-4E76-A1DA-4AD66E0874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C246F6-966C-451C-AB86-C3B7513B08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13837-A202-4260-B178-57420342283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7269036-30D6-403A-84FD-8C05C96CA984}"/>
              </a:ext>
            </a:extLst>
          </p:cNvPr>
          <p:cNvSpPr>
            <a:spLocks noGrp="1"/>
          </p:cNvSpPr>
          <p:nvPr>
            <p:ph type="ftr" sz="quarter" idx="11"/>
          </p:nvPr>
        </p:nvSpPr>
        <p:spPr/>
        <p:txBody>
          <a:bodyPr/>
          <a:lstStyle/>
          <a:p>
            <a:r>
              <a:rPr lang="en-US"/>
              <a:t>Cristian Chilipirea – Sisteme Tolerante la Defecte</a:t>
            </a:r>
          </a:p>
        </p:txBody>
      </p:sp>
      <p:sp>
        <p:nvSpPr>
          <p:cNvPr id="6" name="Slide Number Placeholder 5">
            <a:extLst>
              <a:ext uri="{FF2B5EF4-FFF2-40B4-BE49-F238E27FC236}">
                <a16:creationId xmlns:a16="http://schemas.microsoft.com/office/drawing/2014/main" id="{3D2F63CE-3ABE-4480-8193-92C43AD767F5}"/>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1119853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6A5849-4665-43D2-85E8-B0F08CA244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B4F4E6-3AF3-4D1A-9B22-A1F3854DF0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D980D-EA3C-4A63-92FC-7C489B2BFEB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B828269-9041-4EE5-93ED-A373FB20FE01}"/>
              </a:ext>
            </a:extLst>
          </p:cNvPr>
          <p:cNvSpPr>
            <a:spLocks noGrp="1"/>
          </p:cNvSpPr>
          <p:nvPr>
            <p:ph type="ftr" sz="quarter" idx="11"/>
          </p:nvPr>
        </p:nvSpPr>
        <p:spPr/>
        <p:txBody>
          <a:bodyPr/>
          <a:lstStyle/>
          <a:p>
            <a:r>
              <a:rPr lang="en-US"/>
              <a:t>Cristian Chilipirea – Sisteme Tolerante la Defecte</a:t>
            </a:r>
          </a:p>
        </p:txBody>
      </p:sp>
      <p:sp>
        <p:nvSpPr>
          <p:cNvPr id="6" name="Slide Number Placeholder 5">
            <a:extLst>
              <a:ext uri="{FF2B5EF4-FFF2-40B4-BE49-F238E27FC236}">
                <a16:creationId xmlns:a16="http://schemas.microsoft.com/office/drawing/2014/main" id="{4386D3B0-84D5-4968-8300-64505FF43A2E}"/>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42267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ro-RO" altLang="ro-RO"/>
              <a:t>Cristian Chilipirea – Sisteme Tolerante la Defecte</a:t>
            </a:r>
            <a:endParaRPr lang="en-US" altLang="ro-RO" dirty="0"/>
          </a:p>
        </p:txBody>
      </p:sp>
      <p:sp>
        <p:nvSpPr>
          <p:cNvPr id="4" name="Title 3">
            <a:extLst>
              <a:ext uri="{FF2B5EF4-FFF2-40B4-BE49-F238E27FC236}">
                <a16:creationId xmlns:a16="http://schemas.microsoft.com/office/drawing/2014/main" id="{24EBED76-F28E-4D58-BB9E-1EE71E3149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2066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ro-RO" altLang="ro-RO"/>
              <a:t>Cristian Chilipirea – Sisteme Tolerante la Defecte</a:t>
            </a:r>
            <a:endParaRPr lang="en-US" altLang="ro-RO" dirty="0"/>
          </a:p>
        </p:txBody>
      </p:sp>
      <p:sp>
        <p:nvSpPr>
          <p:cNvPr id="4" name="Title 3">
            <a:extLst>
              <a:ext uri="{FF2B5EF4-FFF2-40B4-BE49-F238E27FC236}">
                <a16:creationId xmlns:a16="http://schemas.microsoft.com/office/drawing/2014/main" id="{24EBED76-F28E-4D58-BB9E-1EE71E3149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0643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ro-RO" altLang="ro-RO"/>
              <a:t>Cristian Chilipirea – Sisteme Tolerante la Defecte</a:t>
            </a:r>
            <a:endParaRPr lang="en-US" altLang="ro-RO" dirty="0"/>
          </a:p>
        </p:txBody>
      </p:sp>
      <p:sp>
        <p:nvSpPr>
          <p:cNvPr id="4" name="Title 3">
            <a:extLst>
              <a:ext uri="{FF2B5EF4-FFF2-40B4-BE49-F238E27FC236}">
                <a16:creationId xmlns:a16="http://schemas.microsoft.com/office/drawing/2014/main" id="{24EBED76-F28E-4D58-BB9E-1EE71E3149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6379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ro-RO" altLang="ro-RO"/>
              <a:t>Cristian Chilipirea – Sisteme Tolerante la Defecte</a:t>
            </a:r>
            <a:endParaRPr lang="en-US" altLang="ro-RO" dirty="0"/>
          </a:p>
        </p:txBody>
      </p:sp>
      <p:sp>
        <p:nvSpPr>
          <p:cNvPr id="4" name="Title 3">
            <a:extLst>
              <a:ext uri="{FF2B5EF4-FFF2-40B4-BE49-F238E27FC236}">
                <a16:creationId xmlns:a16="http://schemas.microsoft.com/office/drawing/2014/main" id="{24EBED76-F28E-4D58-BB9E-1EE71E3149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9333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ro-RO" altLang="ro-RO"/>
              <a:t>Cristian Chilipirea – Sisteme Tolerante la Defecte</a:t>
            </a:r>
            <a:endParaRPr lang="en-US" altLang="ro-RO" dirty="0"/>
          </a:p>
        </p:txBody>
      </p:sp>
      <p:sp>
        <p:nvSpPr>
          <p:cNvPr id="4" name="Title 3">
            <a:extLst>
              <a:ext uri="{FF2B5EF4-FFF2-40B4-BE49-F238E27FC236}">
                <a16:creationId xmlns:a16="http://schemas.microsoft.com/office/drawing/2014/main" id="{24EBED76-F28E-4D58-BB9E-1EE71E3149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592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419101" y="6605588"/>
            <a:ext cx="8981017" cy="252413"/>
          </a:xfrm>
        </p:spPr>
        <p:txBody>
          <a:bodyPr anchor="b"/>
          <a:lstStyle>
            <a:lvl1pPr>
              <a:defRPr/>
            </a:lvl1pPr>
          </a:lstStyle>
          <a:p>
            <a:r>
              <a:rPr lang="en-US" altLang="ro-RO"/>
              <a:t>Cristian Chilipirea – Sisteme Tolerante la Defecte</a:t>
            </a:r>
          </a:p>
        </p:txBody>
      </p:sp>
    </p:spTree>
    <p:extLst>
      <p:ext uri="{BB962C8B-B14F-4D97-AF65-F5344CB8AC3E}">
        <p14:creationId xmlns:p14="http://schemas.microsoft.com/office/powerpoint/2010/main" val="74910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9F9F9"/>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F813D21-9A1A-4E09-AB65-DAE7D8FC5FEA}"/>
              </a:ext>
            </a:extLst>
          </p:cNvPr>
          <p:cNvSpPr>
            <a:spLocks noGrp="1"/>
          </p:cNvSpPr>
          <p:nvPr>
            <p:ph type="ftr" sz="quarter" idx="11"/>
          </p:nvPr>
        </p:nvSpPr>
        <p:spPr/>
        <p:txBody>
          <a:bodyPr/>
          <a:lstStyle/>
          <a:p>
            <a:pPr algn="l"/>
            <a:r>
              <a:rPr lang="en-US"/>
              <a:t>Cristian Chilipirea – Sisteme Tolerante la Defecte</a:t>
            </a:r>
            <a:endParaRPr lang="en-US" dirty="0"/>
          </a:p>
        </p:txBody>
      </p:sp>
      <p:sp>
        <p:nvSpPr>
          <p:cNvPr id="10" name="Title 9">
            <a:extLst>
              <a:ext uri="{FF2B5EF4-FFF2-40B4-BE49-F238E27FC236}">
                <a16:creationId xmlns:a16="http://schemas.microsoft.com/office/drawing/2014/main" id="{48F8D094-4238-4934-8046-636861F0A334}"/>
              </a:ext>
            </a:extLst>
          </p:cNvPr>
          <p:cNvSpPr>
            <a:spLocks noGrp="1"/>
          </p:cNvSpPr>
          <p:nvPr>
            <p:ph type="title"/>
          </p:nvPr>
        </p:nvSpPr>
        <p:spPr>
          <a:xfrm>
            <a:off x="1040897" y="463967"/>
            <a:ext cx="10630644" cy="629820"/>
          </a:xfrm>
        </p:spPr>
        <p:txBody>
          <a:bodyPr/>
          <a:lstStyle>
            <a:lvl1pPr>
              <a:defRPr b="1">
                <a:solidFill>
                  <a:schemeClr val="accent1"/>
                </a:solidFill>
              </a:defRPr>
            </a:lvl1pPr>
          </a:lstStyle>
          <a:p>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Click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to</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edit</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Master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title</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style</a:t>
            </a:r>
            <a:endParaRPr lang="ro-RO" noProof="0" dirty="0"/>
          </a:p>
        </p:txBody>
      </p:sp>
      <p:sp>
        <p:nvSpPr>
          <p:cNvPr id="4" name="Content Placeholder 3">
            <a:extLst>
              <a:ext uri="{FF2B5EF4-FFF2-40B4-BE49-F238E27FC236}">
                <a16:creationId xmlns:a16="http://schemas.microsoft.com/office/drawing/2014/main" id="{A2D84879-4991-4C64-AC70-4BB0E2B59A41}"/>
              </a:ext>
            </a:extLst>
          </p:cNvPr>
          <p:cNvSpPr>
            <a:spLocks noGrp="1"/>
          </p:cNvSpPr>
          <p:nvPr>
            <p:ph sz="quarter" idx="12"/>
          </p:nvPr>
        </p:nvSpPr>
        <p:spPr>
          <a:xfrm>
            <a:off x="474453" y="1285875"/>
            <a:ext cx="11197087" cy="5011408"/>
          </a:xfrm>
        </p:spPr>
        <p:txBody>
          <a:bodyPr/>
          <a:lstStyle>
            <a:lvl1pPr marL="228600" indent="-228600">
              <a:buClr>
                <a:schemeClr val="bg1"/>
              </a:buClr>
              <a:buFont typeface="Wingdings" panose="05000000000000000000" pitchFamily="2" charset="2"/>
              <a:buChar char="§"/>
              <a:defRPr>
                <a:solidFill>
                  <a:schemeClr val="bg2">
                    <a:lumMod val="10000"/>
                  </a:schemeClr>
                </a:solidFill>
              </a:defRPr>
            </a:lvl1pPr>
            <a:lvl2pPr marL="685800" indent="-228600">
              <a:buClr>
                <a:srgbClr val="C00000"/>
              </a:buClr>
              <a:buSzPct val="50000"/>
              <a:buFont typeface="Wingdings" panose="05000000000000000000" pitchFamily="2" charset="2"/>
              <a:buChar char="q"/>
              <a:defRPr b="0">
                <a:solidFill>
                  <a:schemeClr val="bg2">
                    <a:lumMod val="10000"/>
                  </a:schemeClr>
                </a:solidFill>
              </a:defRPr>
            </a:lvl2pPr>
            <a:lvl3pPr marL="1143000" indent="-228600">
              <a:buSzPct val="80000"/>
              <a:buFont typeface="Courier New" panose="02070309020205020404" pitchFamily="49" charset="0"/>
              <a:buChar char="o"/>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24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0AC5-DDDC-4EDD-8B9C-D2997395F73A}"/>
              </a:ext>
            </a:extLst>
          </p:cNvPr>
          <p:cNvSpPr>
            <a:spLocks noGrp="1"/>
          </p:cNvSpPr>
          <p:nvPr>
            <p:ph type="title"/>
          </p:nvPr>
        </p:nvSpPr>
        <p:spPr>
          <a:xfrm>
            <a:off x="831850" y="1709738"/>
            <a:ext cx="10515600" cy="2852737"/>
          </a:xfrm>
        </p:spPr>
        <p:txBody>
          <a:bodyPr anchor="b"/>
          <a:lstStyle>
            <a:lvl1pPr>
              <a:defRPr sz="6000">
                <a:solidFill>
                  <a:srgbClr val="247798"/>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9588C32-EDDC-4388-8960-ED501A68F5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AB7CD7-3676-414C-907D-1F8E7E290FD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8D4DF49-82EB-4420-8E06-87FE9292A0FB}"/>
              </a:ext>
            </a:extLst>
          </p:cNvPr>
          <p:cNvSpPr>
            <a:spLocks noGrp="1"/>
          </p:cNvSpPr>
          <p:nvPr>
            <p:ph type="ftr" sz="quarter" idx="11"/>
          </p:nvPr>
        </p:nvSpPr>
        <p:spPr/>
        <p:txBody>
          <a:bodyPr/>
          <a:lstStyle/>
          <a:p>
            <a:r>
              <a:rPr lang="en-US"/>
              <a:t>Cristian Chilipirea – Sisteme Tolerante la Defecte</a:t>
            </a:r>
          </a:p>
        </p:txBody>
      </p:sp>
      <p:sp>
        <p:nvSpPr>
          <p:cNvPr id="6" name="Slide Number Placeholder 5">
            <a:extLst>
              <a:ext uri="{FF2B5EF4-FFF2-40B4-BE49-F238E27FC236}">
                <a16:creationId xmlns:a16="http://schemas.microsoft.com/office/drawing/2014/main" id="{6F10E25F-F289-4195-BC47-E62B111F984C}"/>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3452985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E8E45-A35E-4F98-8800-6F36A639530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2D1C27E-A999-4626-90C9-6DF8C8F91D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76ADE3-344D-4867-A313-CA59F36C26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EAD140-68BE-44BE-BEE3-EF47E2C49D1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50E42F5-A7BB-47A4-B505-EA6A0C5BE378}"/>
              </a:ext>
            </a:extLst>
          </p:cNvPr>
          <p:cNvSpPr>
            <a:spLocks noGrp="1"/>
          </p:cNvSpPr>
          <p:nvPr>
            <p:ph type="ftr" sz="quarter" idx="11"/>
          </p:nvPr>
        </p:nvSpPr>
        <p:spPr/>
        <p:txBody>
          <a:bodyPr/>
          <a:lstStyle/>
          <a:p>
            <a:r>
              <a:rPr lang="en-US"/>
              <a:t>Cristian Chilipirea – Sisteme Tolerante la Defecte</a:t>
            </a:r>
          </a:p>
        </p:txBody>
      </p:sp>
      <p:sp>
        <p:nvSpPr>
          <p:cNvPr id="7" name="Slide Number Placeholder 6">
            <a:extLst>
              <a:ext uri="{FF2B5EF4-FFF2-40B4-BE49-F238E27FC236}">
                <a16:creationId xmlns:a16="http://schemas.microsoft.com/office/drawing/2014/main" id="{2ABBCD99-DF33-42F5-9877-C5F59DE1C6D7}"/>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269521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7093-B8D3-4BBA-8A7E-432CC4F2D7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121E30-0B6C-4533-8D87-D3DB0D7607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A2F15B-ADD4-42E4-A23B-29C0956A21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EE4548-BBD8-4BDB-B93D-0F4CF0FBC6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30B4F2-0CD8-4371-9F87-0D62CFB1A2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EB46AB-50A7-44C8-8410-5B42000ED9A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4596AF80-CA0E-4C15-A6E5-5F400980A8DC}"/>
              </a:ext>
            </a:extLst>
          </p:cNvPr>
          <p:cNvSpPr>
            <a:spLocks noGrp="1"/>
          </p:cNvSpPr>
          <p:nvPr>
            <p:ph type="ftr" sz="quarter" idx="11"/>
          </p:nvPr>
        </p:nvSpPr>
        <p:spPr/>
        <p:txBody>
          <a:bodyPr/>
          <a:lstStyle/>
          <a:p>
            <a:r>
              <a:rPr lang="en-US"/>
              <a:t>Cristian Chilipirea – Sisteme Tolerante la Defecte</a:t>
            </a:r>
          </a:p>
        </p:txBody>
      </p:sp>
      <p:sp>
        <p:nvSpPr>
          <p:cNvPr id="9" name="Slide Number Placeholder 8">
            <a:extLst>
              <a:ext uri="{FF2B5EF4-FFF2-40B4-BE49-F238E27FC236}">
                <a16:creationId xmlns:a16="http://schemas.microsoft.com/office/drawing/2014/main" id="{F10E748E-3A63-4A85-AF8B-3444083DAE00}"/>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788839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0537-BDB0-4A02-A94F-8D0137E19B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ADA19A-3868-4EF0-A875-FD1283745AD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6B55998E-E137-42E9-933B-ED1E9DE5EF50}"/>
              </a:ext>
            </a:extLst>
          </p:cNvPr>
          <p:cNvSpPr>
            <a:spLocks noGrp="1"/>
          </p:cNvSpPr>
          <p:nvPr>
            <p:ph type="ftr" sz="quarter" idx="11"/>
          </p:nvPr>
        </p:nvSpPr>
        <p:spPr/>
        <p:txBody>
          <a:bodyPr/>
          <a:lstStyle/>
          <a:p>
            <a:r>
              <a:rPr lang="en-US"/>
              <a:t>Cristian Chilipirea – Sisteme Tolerante la Defecte</a:t>
            </a:r>
          </a:p>
        </p:txBody>
      </p:sp>
      <p:sp>
        <p:nvSpPr>
          <p:cNvPr id="5" name="Slide Number Placeholder 4">
            <a:extLst>
              <a:ext uri="{FF2B5EF4-FFF2-40B4-BE49-F238E27FC236}">
                <a16:creationId xmlns:a16="http://schemas.microsoft.com/office/drawing/2014/main" id="{FCE1C037-C927-4E78-86BF-8994F7F05282}"/>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2331224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D1182-693E-45D4-817E-CABF9F0BA62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3962E953-D928-4316-90A1-6869CDFCE550}"/>
              </a:ext>
            </a:extLst>
          </p:cNvPr>
          <p:cNvSpPr>
            <a:spLocks noGrp="1"/>
          </p:cNvSpPr>
          <p:nvPr>
            <p:ph type="ftr" sz="quarter" idx="11"/>
          </p:nvPr>
        </p:nvSpPr>
        <p:spPr/>
        <p:txBody>
          <a:bodyPr/>
          <a:lstStyle/>
          <a:p>
            <a:r>
              <a:rPr lang="en-US"/>
              <a:t>Cristian Chilipirea – Sisteme Tolerante la Defecte</a:t>
            </a:r>
          </a:p>
        </p:txBody>
      </p:sp>
      <p:sp>
        <p:nvSpPr>
          <p:cNvPr id="4" name="Slide Number Placeholder 3">
            <a:extLst>
              <a:ext uri="{FF2B5EF4-FFF2-40B4-BE49-F238E27FC236}">
                <a16:creationId xmlns:a16="http://schemas.microsoft.com/office/drawing/2014/main" id="{1421B125-D4D7-4D46-A6AF-7FB9B6AB4DFB}"/>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1635640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1F96-31A1-465B-8626-71443C6BD3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385C0C-F993-408E-B406-BE3F4FF9A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F6468E-C1BE-44B3-A721-E4869B4B74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BF0C33-29E0-4B15-819C-8D54A3FDB58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385D15CE-EA7D-470E-8FD3-4A4DE9124F59}"/>
              </a:ext>
            </a:extLst>
          </p:cNvPr>
          <p:cNvSpPr>
            <a:spLocks noGrp="1"/>
          </p:cNvSpPr>
          <p:nvPr>
            <p:ph type="ftr" sz="quarter" idx="11"/>
          </p:nvPr>
        </p:nvSpPr>
        <p:spPr/>
        <p:txBody>
          <a:bodyPr/>
          <a:lstStyle/>
          <a:p>
            <a:r>
              <a:rPr lang="en-US"/>
              <a:t>Cristian Chilipirea – Sisteme Tolerante la Defecte</a:t>
            </a:r>
          </a:p>
        </p:txBody>
      </p:sp>
      <p:sp>
        <p:nvSpPr>
          <p:cNvPr id="7" name="Slide Number Placeholder 6">
            <a:extLst>
              <a:ext uri="{FF2B5EF4-FFF2-40B4-BE49-F238E27FC236}">
                <a16:creationId xmlns:a16="http://schemas.microsoft.com/office/drawing/2014/main" id="{83A10D45-AE10-4595-9737-D49AE2B06CA3}"/>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71714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3791C-1244-455E-A489-5F62B35CE4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1E8A93-00AD-47D0-9AB3-8C312EE8A8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6FA35B-4367-4BB5-B942-4FB9B7EEB8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66018-3D2E-427E-A8AE-E912B3FD801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39F7A45-57FD-4C31-98DA-6C46DBF5DC16}"/>
              </a:ext>
            </a:extLst>
          </p:cNvPr>
          <p:cNvSpPr>
            <a:spLocks noGrp="1"/>
          </p:cNvSpPr>
          <p:nvPr>
            <p:ph type="ftr" sz="quarter" idx="11"/>
          </p:nvPr>
        </p:nvSpPr>
        <p:spPr/>
        <p:txBody>
          <a:bodyPr/>
          <a:lstStyle/>
          <a:p>
            <a:r>
              <a:rPr lang="en-US"/>
              <a:t>Cristian Chilipirea – Sisteme Tolerante la Defecte</a:t>
            </a:r>
          </a:p>
        </p:txBody>
      </p:sp>
      <p:sp>
        <p:nvSpPr>
          <p:cNvPr id="7" name="Slide Number Placeholder 6">
            <a:extLst>
              <a:ext uri="{FF2B5EF4-FFF2-40B4-BE49-F238E27FC236}">
                <a16:creationId xmlns:a16="http://schemas.microsoft.com/office/drawing/2014/main" id="{C3AF56F7-3AC9-4C61-8AB0-1F88E2750CB5}"/>
              </a:ext>
            </a:extLst>
          </p:cNvPr>
          <p:cNvSpPr>
            <a:spLocks noGrp="1"/>
          </p:cNvSpPr>
          <p:nvPr>
            <p:ph type="sldNum" sz="quarter" idx="12"/>
          </p:nvPr>
        </p:nvSpPr>
        <p:spPr>
          <a:xfrm>
            <a:off x="8610600" y="6356350"/>
            <a:ext cx="2743200" cy="365125"/>
          </a:xfrm>
          <a:prstGeom prst="rect">
            <a:avLst/>
          </a:prstGeom>
        </p:spPr>
        <p:txBody>
          <a:bodyPr/>
          <a:lstStyle/>
          <a:p>
            <a:fld id="{4BF40033-4623-4638-BC01-EC5621B2A9DB}" type="slidenum">
              <a:rPr lang="en-US" smtClean="0"/>
              <a:t>‹#›</a:t>
            </a:fld>
            <a:endParaRPr lang="en-US"/>
          </a:p>
        </p:txBody>
      </p:sp>
    </p:spTree>
    <p:extLst>
      <p:ext uri="{BB962C8B-B14F-4D97-AF65-F5344CB8AC3E}">
        <p14:creationId xmlns:p14="http://schemas.microsoft.com/office/powerpoint/2010/main" val="105923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282E985-6BD0-4C4C-81D7-C8C923F35A7E}"/>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12192000" cy="374650"/>
          </a:xfrm>
          <a:prstGeom prst="rect">
            <a:avLst/>
          </a:prstGeom>
        </p:spPr>
      </p:pic>
      <p:sp>
        <p:nvSpPr>
          <p:cNvPr id="2" name="Title Placeholder 1">
            <a:extLst>
              <a:ext uri="{FF2B5EF4-FFF2-40B4-BE49-F238E27FC236}">
                <a16:creationId xmlns:a16="http://schemas.microsoft.com/office/drawing/2014/main" id="{8A67A26E-6A76-4F6D-BC08-B93A8DB6BC51}"/>
              </a:ext>
            </a:extLst>
          </p:cNvPr>
          <p:cNvSpPr>
            <a:spLocks noGrp="1"/>
          </p:cNvSpPr>
          <p:nvPr>
            <p:ph type="title"/>
          </p:nvPr>
        </p:nvSpPr>
        <p:spPr>
          <a:xfrm>
            <a:off x="1040896" y="463967"/>
            <a:ext cx="10872181" cy="629820"/>
          </a:xfrm>
          <a:prstGeom prst="rect">
            <a:avLst/>
          </a:prstGeom>
        </p:spPr>
        <p:txBody>
          <a:bodyPr vert="horz" lIns="91440" tIns="45720" rIns="91440" bIns="45720" rtlCol="0" anchor="ctr">
            <a:normAutofit/>
          </a:bodyPr>
          <a:lstStyle/>
          <a:p>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Click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to</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edit</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Master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title</a:t>
            </a:r>
            <a:r>
              <a:rPr kumimoji="0" lang="ro-RO" sz="3600" b="0" i="0" u="none" strike="noStrike" kern="1200" cap="none" spc="0" normalizeH="0" baseline="0" noProof="0" dirty="0">
                <a:ln>
                  <a:noFill/>
                </a:ln>
                <a:solidFill>
                  <a:srgbClr val="247798"/>
                </a:solidFill>
                <a:effectLst/>
                <a:uLnTx/>
                <a:uFillTx/>
                <a:latin typeface="Arial" panose="020B0604020202020204" pitchFamily="34" charset="0"/>
                <a:ea typeface="+mj-ea"/>
                <a:cs typeface="Arial" panose="020B0604020202020204" pitchFamily="34" charset="0"/>
              </a:rPr>
              <a:t> </a:t>
            </a:r>
            <a:r>
              <a:rPr kumimoji="0" lang="ro-RO" sz="3600" b="0" i="0" u="none" strike="noStrike" kern="1200" cap="none" spc="0" normalizeH="0" baseline="0" noProof="0" dirty="0" err="1">
                <a:ln>
                  <a:noFill/>
                </a:ln>
                <a:solidFill>
                  <a:srgbClr val="247798"/>
                </a:solidFill>
                <a:effectLst/>
                <a:uLnTx/>
                <a:uFillTx/>
                <a:latin typeface="Arial" panose="020B0604020202020204" pitchFamily="34" charset="0"/>
                <a:ea typeface="+mj-ea"/>
                <a:cs typeface="Arial" panose="020B0604020202020204" pitchFamily="34" charset="0"/>
              </a:rPr>
              <a:t>style</a:t>
            </a:r>
            <a:endParaRPr lang="ro-RO" noProof="0" dirty="0"/>
          </a:p>
        </p:txBody>
      </p:sp>
      <p:sp>
        <p:nvSpPr>
          <p:cNvPr id="3" name="Text Placeholder 2">
            <a:extLst>
              <a:ext uri="{FF2B5EF4-FFF2-40B4-BE49-F238E27FC236}">
                <a16:creationId xmlns:a16="http://schemas.microsoft.com/office/drawing/2014/main" id="{851B80D5-B681-49EE-A5DF-A1595D2B3755}"/>
              </a:ext>
            </a:extLst>
          </p:cNvPr>
          <p:cNvSpPr>
            <a:spLocks noGrp="1"/>
          </p:cNvSpPr>
          <p:nvPr>
            <p:ph type="body" idx="1"/>
          </p:nvPr>
        </p:nvSpPr>
        <p:spPr>
          <a:xfrm>
            <a:off x="474453" y="1195804"/>
            <a:ext cx="11438625" cy="4981159"/>
          </a:xfrm>
          <a:prstGeom prst="rect">
            <a:avLst/>
          </a:prstGeom>
        </p:spPr>
        <p:txBody>
          <a:bodyPr vert="horz" lIns="91440" tIns="45720" rIns="91440" bIns="45720" rtlCol="0">
            <a:normAutofit/>
          </a:bodyPr>
          <a:lstStyle/>
          <a:p>
            <a:pPr marL="190500" marR="0" lvl="0" indent="-190500" algn="l" defTabSz="914400" rtl="0" eaLnBrk="0" fontAlgn="base" latinLnBrk="0" hangingPunct="0">
              <a:lnSpc>
                <a:spcPct val="100000"/>
              </a:lnSpc>
              <a:spcBef>
                <a:spcPct val="40000"/>
              </a:spcBef>
              <a:spcAft>
                <a:spcPct val="0"/>
              </a:spcAft>
              <a:buClr>
                <a:srgbClr val="1C4C74"/>
              </a:buClr>
              <a:buSzTx/>
              <a:buFont typeface="Wingdings" panose="05000000000000000000" pitchFamily="2" charset="2"/>
              <a:buChar char="§"/>
              <a:tabLst/>
              <a:defRPr/>
            </a:pPr>
            <a:r>
              <a:rPr kumimoji="0" lang="en-US" altLang="en-US" sz="2400" b="0" i="0" u="none" strike="noStrike" kern="0" cap="none" spc="0" normalizeH="0" baseline="0" noProof="0" dirty="0">
                <a:ln>
                  <a:noFill/>
                </a:ln>
                <a:solidFill>
                  <a:srgbClr val="000000"/>
                </a:solidFill>
                <a:effectLst/>
                <a:uLnTx/>
                <a:uFillTx/>
                <a:latin typeface="Arial"/>
                <a:ea typeface="ＭＳ Ｐゴシック" charset="0"/>
              </a:rPr>
              <a:t>Click to edit Master text styles</a:t>
            </a:r>
          </a:p>
          <a:p>
            <a:pPr marL="536575" marR="0" lvl="1" indent="-174625" algn="l" defTabSz="914400" rtl="0" eaLnBrk="0" fontAlgn="base" latinLnBrk="0" hangingPunct="0">
              <a:lnSpc>
                <a:spcPct val="100000"/>
              </a:lnSpc>
              <a:spcBef>
                <a:spcPct val="40000"/>
              </a:spcBef>
              <a:spcAft>
                <a:spcPct val="0"/>
              </a:spcAft>
              <a:buClr>
                <a:srgbClr val="BE0009"/>
              </a:buClr>
              <a:buSzTx/>
              <a:buFont typeface="Arial" panose="020B0604020202020204" pitchFamily="34" charset="0"/>
              <a:buChar char="‒"/>
              <a:tabLst/>
              <a:defRPr/>
            </a:pPr>
            <a:r>
              <a:rPr kumimoji="0" lang="en-US" altLang="en-US" sz="2000" b="0" i="0" u="none" strike="noStrike" kern="0" cap="none" spc="0" normalizeH="0" baseline="0" noProof="0" dirty="0">
                <a:ln>
                  <a:noFill/>
                </a:ln>
                <a:solidFill>
                  <a:srgbClr val="000000"/>
                </a:solidFill>
                <a:effectLst/>
                <a:uLnTx/>
                <a:uFillTx/>
                <a:latin typeface="Arial"/>
                <a:ea typeface="ＭＳ Ｐゴシック" charset="0"/>
              </a:rPr>
              <a:t>Second level</a:t>
            </a:r>
          </a:p>
          <a:p>
            <a:pPr marL="898525" marR="0" lvl="2" indent="-173038" algn="l" defTabSz="914400" rtl="0" eaLnBrk="0" fontAlgn="base" latinLnBrk="0" hangingPunct="0">
              <a:lnSpc>
                <a:spcPct val="100000"/>
              </a:lnSpc>
              <a:spcBef>
                <a:spcPct val="40000"/>
              </a:spcBef>
              <a:spcAft>
                <a:spcPct val="0"/>
              </a:spcAft>
              <a:buClr>
                <a:srgbClr val="1C4C74"/>
              </a:buClr>
              <a:buSzTx/>
              <a:buFont typeface="Courier New" panose="02070309020205020404" pitchFamily="49" charset="0"/>
              <a:buChar char="o"/>
              <a:tabLst/>
              <a:defRPr/>
            </a:pPr>
            <a:r>
              <a:rPr kumimoji="0" lang="en-US" altLang="en-US" sz="1800" b="0" i="0" u="none" strike="noStrike" kern="0" cap="none" spc="0" normalizeH="0" baseline="0" noProof="0" dirty="0">
                <a:ln>
                  <a:noFill/>
                </a:ln>
                <a:solidFill>
                  <a:srgbClr val="000000"/>
                </a:solidFill>
                <a:effectLst/>
                <a:uLnTx/>
                <a:uFillTx/>
                <a:latin typeface="Arial"/>
                <a:ea typeface="ＭＳ Ｐゴシック" charset="0"/>
              </a:rPr>
              <a:t>Third level</a:t>
            </a:r>
          </a:p>
          <a:p>
            <a:pPr marL="1339850" marR="0" lvl="3" indent="-173038" algn="l" defTabSz="914400" rtl="0" eaLnBrk="0" fontAlgn="base" latinLnBrk="0" hangingPunct="0">
              <a:lnSpc>
                <a:spcPct val="100000"/>
              </a:lnSpc>
              <a:spcBef>
                <a:spcPct val="40000"/>
              </a:spcBef>
              <a:spcAft>
                <a:spcPct val="0"/>
              </a:spcAft>
              <a:buClr>
                <a:srgbClr val="BE0009"/>
              </a:buClr>
              <a:buSzTx/>
              <a:buFont typeface="Arial" panose="020B0604020202020204" pitchFamily="34" charset="0"/>
              <a:buChar char="‒"/>
              <a:tabLst/>
              <a:defRPr/>
            </a:pPr>
            <a:r>
              <a:rPr kumimoji="0" lang="en-US" altLang="en-US" sz="1600" b="0" i="0" u="none" strike="noStrike" kern="0" cap="none" spc="0" normalizeH="0" baseline="0" noProof="0" dirty="0">
                <a:ln>
                  <a:noFill/>
                </a:ln>
                <a:solidFill>
                  <a:srgbClr val="000000"/>
                </a:solidFill>
                <a:effectLst/>
                <a:uLnTx/>
                <a:uFillTx/>
                <a:latin typeface="Arial"/>
                <a:ea typeface="ＭＳ Ｐゴシック" charset="0"/>
              </a:rPr>
              <a:t>Fourth level</a:t>
            </a:r>
          </a:p>
          <a:p>
            <a:pPr marL="1703388" marR="0" lvl="4" indent="-174625" algn="l" defTabSz="914400" rtl="0" eaLnBrk="0" fontAlgn="base" latinLnBrk="0" hangingPunct="0">
              <a:lnSpc>
                <a:spcPct val="100000"/>
              </a:lnSpc>
              <a:spcBef>
                <a:spcPct val="40000"/>
              </a:spcBef>
              <a:spcAft>
                <a:spcPct val="0"/>
              </a:spcAft>
              <a:buClr>
                <a:srgbClr val="1C4C74"/>
              </a:buClr>
              <a:buSzTx/>
              <a:buFont typeface="Wingdings" panose="05000000000000000000" pitchFamily="2" charset="2"/>
              <a:buChar char="§"/>
              <a:tabLst/>
              <a:defRPr/>
            </a:pPr>
            <a:r>
              <a:rPr kumimoji="0" lang="en-US" altLang="en-US" sz="1600" b="0" i="0" u="none" strike="noStrike" kern="0" cap="none" spc="0" normalizeH="0" baseline="0" noProof="0" dirty="0">
                <a:ln>
                  <a:noFill/>
                </a:ln>
                <a:solidFill>
                  <a:srgbClr val="000000"/>
                </a:solidFill>
                <a:effectLst/>
                <a:uLnTx/>
                <a:uFillTx/>
                <a:latin typeface="Arial"/>
                <a:ea typeface="ＭＳ Ｐゴシック" charset="0"/>
              </a:rPr>
              <a:t>Fifth level</a:t>
            </a:r>
            <a:endParaRPr kumimoji="0" lang="de-DE" altLang="en-US" sz="1600" b="0" i="0" u="none" strike="noStrike" kern="0" cap="none" spc="0" normalizeH="0" baseline="0" noProof="0" dirty="0">
              <a:ln>
                <a:noFill/>
              </a:ln>
              <a:solidFill>
                <a:srgbClr val="000000"/>
              </a:solidFill>
              <a:effectLst/>
              <a:uLnTx/>
              <a:uFillTx/>
              <a:latin typeface="Arial"/>
              <a:ea typeface="ＭＳ Ｐゴシック" charset="0"/>
            </a:endParaRPr>
          </a:p>
        </p:txBody>
      </p:sp>
      <p:sp>
        <p:nvSpPr>
          <p:cNvPr id="5" name="Footer Placeholder 4">
            <a:extLst>
              <a:ext uri="{FF2B5EF4-FFF2-40B4-BE49-F238E27FC236}">
                <a16:creationId xmlns:a16="http://schemas.microsoft.com/office/drawing/2014/main" id="{97FB8156-1FD8-4042-AA9E-EBFEB757597C}"/>
              </a:ext>
            </a:extLst>
          </p:cNvPr>
          <p:cNvSpPr>
            <a:spLocks noGrp="1"/>
          </p:cNvSpPr>
          <p:nvPr>
            <p:ph type="ftr" sz="quarter" idx="3"/>
          </p:nvPr>
        </p:nvSpPr>
        <p:spPr>
          <a:xfrm>
            <a:off x="474453" y="6543224"/>
            <a:ext cx="7678947" cy="31477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pPr algn="l"/>
            <a:r>
              <a:rPr lang="en-US"/>
              <a:t>Cristian Chilipirea – Sisteme Tolerante la Defecte</a:t>
            </a:r>
            <a:endParaRPr lang="en-US" dirty="0"/>
          </a:p>
        </p:txBody>
      </p:sp>
      <p:pic>
        <p:nvPicPr>
          <p:cNvPr id="15" name="Picture 14">
            <a:extLst>
              <a:ext uri="{FF2B5EF4-FFF2-40B4-BE49-F238E27FC236}">
                <a16:creationId xmlns:a16="http://schemas.microsoft.com/office/drawing/2014/main" id="{81650576-ACB5-40EE-994D-A2B2DDC6E27A}"/>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6465498"/>
            <a:ext cx="12192000" cy="77726"/>
          </a:xfrm>
          <a:prstGeom prst="rect">
            <a:avLst/>
          </a:prstGeom>
        </p:spPr>
      </p:pic>
      <p:pic>
        <p:nvPicPr>
          <p:cNvPr id="98" name="Picture 97">
            <a:extLst>
              <a:ext uri="{FF2B5EF4-FFF2-40B4-BE49-F238E27FC236}">
                <a16:creationId xmlns:a16="http://schemas.microsoft.com/office/drawing/2014/main" id="{4289A9E7-CE02-4E2B-B30E-88BE2B90EBE8}"/>
              </a:ext>
            </a:extLst>
          </p:cNvPr>
          <p:cNvPicPr>
            <a:picLocks noChangeAspect="1"/>
          </p:cNvPicPr>
          <p:nvPr userDrawn="1"/>
        </p:nvPicPr>
        <p:blipFill>
          <a:blip r:embed="rId21"/>
          <a:stretch>
            <a:fillRect/>
          </a:stretch>
        </p:blipFill>
        <p:spPr>
          <a:xfrm>
            <a:off x="0" y="0"/>
            <a:ext cx="1040896" cy="1010093"/>
          </a:xfrm>
          <a:prstGeom prst="rect">
            <a:avLst/>
          </a:prstGeom>
        </p:spPr>
      </p:pic>
    </p:spTree>
    <p:extLst>
      <p:ext uri="{BB962C8B-B14F-4D97-AF65-F5344CB8AC3E}">
        <p14:creationId xmlns:p14="http://schemas.microsoft.com/office/powerpoint/2010/main" val="2779709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hf sldNum="0" hdr="0" dt="0"/>
  <p:txStyles>
    <p:titleStyle>
      <a:lvl1pPr algn="ctr" defTabSz="914400" rtl="0" eaLnBrk="1" latinLnBrk="0" hangingPunct="1">
        <a:lnSpc>
          <a:spcPct val="90000"/>
        </a:lnSpc>
        <a:spcBef>
          <a:spcPct val="0"/>
        </a:spcBef>
        <a:buNone/>
        <a:defRPr sz="3600" b="1" kern="1200">
          <a:solidFill>
            <a:srgbClr val="24779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7.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37.png"/><Relationship Id="rId4" Type="http://schemas.microsoft.com/office/2007/relationships/hdphoto" Target="../media/hdphoto8.wdp"/></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0.wdp"/></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11.wdp"/></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35D9-A889-4FA8-A44B-37C1CAEF2774}"/>
              </a:ext>
            </a:extLst>
          </p:cNvPr>
          <p:cNvSpPr>
            <a:spLocks noGrp="1"/>
          </p:cNvSpPr>
          <p:nvPr>
            <p:ph type="ctrTitle"/>
          </p:nvPr>
        </p:nvSpPr>
        <p:spPr>
          <a:xfrm>
            <a:off x="2961861" y="2156792"/>
            <a:ext cx="7829783" cy="2176670"/>
          </a:xfrm>
        </p:spPr>
        <p:txBody>
          <a:bodyPr>
            <a:normAutofit/>
          </a:bodyPr>
          <a:lstStyle/>
          <a:p>
            <a:pPr algn="r"/>
            <a:r>
              <a:rPr lang="ro-RO" sz="3200" dirty="0"/>
              <a:t>Sisteme Tolerante la</a:t>
            </a:r>
            <a:r>
              <a:rPr lang="en-US" sz="3200" dirty="0"/>
              <a:t> </a:t>
            </a:r>
            <a:r>
              <a:rPr lang="ro-RO" sz="3200" dirty="0"/>
              <a:t>Defecte</a:t>
            </a:r>
            <a:br>
              <a:rPr lang="ro-RO" sz="3200" dirty="0"/>
            </a:br>
            <a:r>
              <a:rPr lang="ro-RO" sz="3200" dirty="0"/>
              <a:t>Experiență practică</a:t>
            </a:r>
            <a:br>
              <a:rPr lang="ro-RO" sz="3200" dirty="0"/>
            </a:br>
            <a:endParaRPr lang="ro-RO" sz="3200" dirty="0"/>
          </a:p>
        </p:txBody>
      </p:sp>
      <p:sp>
        <p:nvSpPr>
          <p:cNvPr id="3" name="Subtitle 2">
            <a:extLst>
              <a:ext uri="{FF2B5EF4-FFF2-40B4-BE49-F238E27FC236}">
                <a16:creationId xmlns:a16="http://schemas.microsoft.com/office/drawing/2014/main" id="{8E9020FF-2466-4947-8EC7-370823BEC02B}"/>
              </a:ext>
            </a:extLst>
          </p:cNvPr>
          <p:cNvSpPr>
            <a:spLocks noGrp="1"/>
          </p:cNvSpPr>
          <p:nvPr>
            <p:ph type="subTitle" idx="1"/>
          </p:nvPr>
        </p:nvSpPr>
        <p:spPr>
          <a:xfrm>
            <a:off x="0" y="6062870"/>
            <a:ext cx="3420805" cy="795130"/>
          </a:xfrm>
        </p:spPr>
        <p:txBody>
          <a:bodyPr>
            <a:normAutofit/>
          </a:bodyPr>
          <a:lstStyle/>
          <a:p>
            <a:pPr algn="l"/>
            <a:r>
              <a:rPr lang="ro-RO" sz="1800" dirty="0">
                <a:solidFill>
                  <a:schemeClr val="tx2"/>
                </a:solidFill>
              </a:rPr>
              <a:t>Lect. Dr. Ing. Cristian Chilipirea </a:t>
            </a:r>
          </a:p>
          <a:p>
            <a:pPr algn="l"/>
            <a:r>
              <a:rPr lang="ro-RO" sz="1800" dirty="0">
                <a:solidFill>
                  <a:schemeClr val="tx2"/>
                </a:solidFill>
              </a:rPr>
              <a:t>cristian.chilipirea@mta.ro</a:t>
            </a:r>
          </a:p>
        </p:txBody>
      </p:sp>
      <p:sp>
        <p:nvSpPr>
          <p:cNvPr id="4" name="TextBox 3">
            <a:extLst>
              <a:ext uri="{FF2B5EF4-FFF2-40B4-BE49-F238E27FC236}">
                <a16:creationId xmlns:a16="http://schemas.microsoft.com/office/drawing/2014/main" id="{7F270598-9D44-4F0E-BA0A-F0E1ABC370EB}"/>
              </a:ext>
            </a:extLst>
          </p:cNvPr>
          <p:cNvSpPr txBox="1"/>
          <p:nvPr/>
        </p:nvSpPr>
        <p:spPr>
          <a:xfrm>
            <a:off x="983973" y="3538488"/>
            <a:ext cx="5754284" cy="707886"/>
          </a:xfrm>
          <a:prstGeom prst="rect">
            <a:avLst/>
          </a:prstGeom>
          <a:noFill/>
        </p:spPr>
        <p:txBody>
          <a:bodyPr wrap="square" rtlCol="0">
            <a:spAutoFit/>
          </a:bodyPr>
          <a:lstStyle/>
          <a:p>
            <a:r>
              <a:rPr lang="ro-RO" sz="2000" b="1" dirty="0">
                <a:solidFill>
                  <a:schemeClr val="tx2"/>
                </a:solidFill>
                <a:effectLst>
                  <a:outerShdw blurRad="50800" dist="38100" dir="2700000" algn="tl" rotWithShape="0">
                    <a:prstClr val="black">
                      <a:alpha val="40000"/>
                    </a:prstClr>
                  </a:outerShdw>
                </a:effectLst>
              </a:rPr>
              <a:t>Alexandra Tudor</a:t>
            </a:r>
          </a:p>
          <a:p>
            <a:r>
              <a:rPr lang="ro-RO" sz="2000" b="1" dirty="0">
                <a:solidFill>
                  <a:schemeClr val="tx2"/>
                </a:solidFill>
                <a:effectLst>
                  <a:outerShdw blurRad="50800" dist="38100" dir="2700000" algn="tl" rotWithShape="0">
                    <a:prstClr val="black">
                      <a:alpha val="40000"/>
                    </a:prstClr>
                  </a:outerShdw>
                </a:effectLst>
              </a:rPr>
              <a:t>SRE la Adobe </a:t>
            </a:r>
            <a:r>
              <a:rPr lang="ro-RO" sz="2000" b="1" dirty="0" err="1">
                <a:solidFill>
                  <a:schemeClr val="tx2"/>
                </a:solidFill>
                <a:effectLst>
                  <a:outerShdw blurRad="50800" dist="38100" dir="2700000" algn="tl" rotWithShape="0">
                    <a:prstClr val="black">
                      <a:alpha val="40000"/>
                    </a:prstClr>
                  </a:outerShdw>
                </a:effectLst>
              </a:rPr>
              <a:t>Systems</a:t>
            </a:r>
            <a:r>
              <a:rPr lang="ro-RO" sz="2000" b="1" dirty="0">
                <a:solidFill>
                  <a:schemeClr val="tx2"/>
                </a:solidFill>
                <a:effectLst>
                  <a:outerShdw blurRad="50800" dist="38100" dir="2700000" algn="tl" rotWithShape="0">
                    <a:prstClr val="black">
                      <a:alpha val="40000"/>
                    </a:prstClr>
                  </a:outerShdw>
                </a:effectLst>
              </a:rPr>
              <a:t> Romania </a:t>
            </a:r>
          </a:p>
        </p:txBody>
      </p:sp>
      <p:pic>
        <p:nvPicPr>
          <p:cNvPr id="7" name="Picture 6">
            <a:extLst>
              <a:ext uri="{FF2B5EF4-FFF2-40B4-BE49-F238E27FC236}">
                <a16:creationId xmlns:a16="http://schemas.microsoft.com/office/drawing/2014/main" id="{7FB09163-031E-40E9-93C5-B2AC5284DF7A}"/>
              </a:ext>
            </a:extLst>
          </p:cNvPr>
          <p:cNvPicPr>
            <a:picLocks noChangeAspect="1"/>
          </p:cNvPicPr>
          <p:nvPr/>
        </p:nvPicPr>
        <p:blipFill>
          <a:blip r:embed="rId2"/>
          <a:stretch>
            <a:fillRect/>
          </a:stretch>
        </p:blipFill>
        <p:spPr>
          <a:xfrm>
            <a:off x="983973" y="734199"/>
            <a:ext cx="2107097" cy="2044742"/>
          </a:xfrm>
          <a:prstGeom prst="rect">
            <a:avLst/>
          </a:prstGeom>
        </p:spPr>
      </p:pic>
      <p:pic>
        <p:nvPicPr>
          <p:cNvPr id="8" name="Picture 7" descr="Logo, company name&#10;&#10;Description automatically generated">
            <a:extLst>
              <a:ext uri="{FF2B5EF4-FFF2-40B4-BE49-F238E27FC236}">
                <a16:creationId xmlns:a16="http://schemas.microsoft.com/office/drawing/2014/main" id="{00DFE1B8-C1A6-49D2-0EFA-8D35C44C1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10" y="3538488"/>
            <a:ext cx="760663" cy="687444"/>
          </a:xfrm>
          <a:prstGeom prst="rect">
            <a:avLst/>
          </a:prstGeom>
        </p:spPr>
      </p:pic>
    </p:spTree>
    <p:extLst>
      <p:ext uri="{BB962C8B-B14F-4D97-AF65-F5344CB8AC3E}">
        <p14:creationId xmlns:p14="http://schemas.microsoft.com/office/powerpoint/2010/main" val="736295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ro-RO" dirty="0"/>
              <a:t>Monitoring </a:t>
            </a:r>
            <a:r>
              <a:rPr lang="ro-RO" dirty="0" err="1"/>
              <a:t>Example</a:t>
            </a:r>
            <a:endParaRPr lang="ro-RO" dirty="0"/>
          </a:p>
        </p:txBody>
      </p:sp>
      <p:pic>
        <p:nvPicPr>
          <p:cNvPr id="4" name="Picture 3" descr="A screenshot of a computer&#10;&#10;Description automatically generated with medium confidence">
            <a:extLst>
              <a:ext uri="{FF2B5EF4-FFF2-40B4-BE49-F238E27FC236}">
                <a16:creationId xmlns:a16="http://schemas.microsoft.com/office/drawing/2014/main" id="{ACD64CB4-66DD-840C-FCBD-A05C1C40B88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3000" contrast="24000"/>
                    </a14:imgEffect>
                  </a14:imgLayer>
                </a14:imgProps>
              </a:ext>
              <a:ext uri="{28A0092B-C50C-407E-A947-70E740481C1C}">
                <a14:useLocalDpi xmlns:a14="http://schemas.microsoft.com/office/drawing/2010/main" val="0"/>
              </a:ext>
            </a:extLst>
          </a:blip>
          <a:srcRect l="677" r="1139"/>
          <a:stretch/>
        </p:blipFill>
        <p:spPr>
          <a:xfrm>
            <a:off x="0" y="1376815"/>
            <a:ext cx="12189454" cy="4294642"/>
          </a:xfrm>
          <a:prstGeom prst="rect">
            <a:avLst/>
          </a:prstGeom>
        </p:spPr>
      </p:pic>
    </p:spTree>
    <p:extLst>
      <p:ext uri="{BB962C8B-B14F-4D97-AF65-F5344CB8AC3E}">
        <p14:creationId xmlns:p14="http://schemas.microsoft.com/office/powerpoint/2010/main" val="316437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ro-RO" dirty="0" err="1"/>
              <a:t>Why</a:t>
            </a:r>
            <a:r>
              <a:rPr lang="ro-RO" dirty="0"/>
              <a:t> Monitoring</a:t>
            </a:r>
          </a:p>
        </p:txBody>
      </p:sp>
      <p:sp>
        <p:nvSpPr>
          <p:cNvPr id="5" name="Content Placeholder 4">
            <a:extLst>
              <a:ext uri="{FF2B5EF4-FFF2-40B4-BE49-F238E27FC236}">
                <a16:creationId xmlns:a16="http://schemas.microsoft.com/office/drawing/2014/main" id="{9DAF0E91-E5ED-72E3-B882-0C0294C605C6}"/>
              </a:ext>
            </a:extLst>
          </p:cNvPr>
          <p:cNvSpPr>
            <a:spLocks noGrp="1"/>
          </p:cNvSpPr>
          <p:nvPr>
            <p:ph sz="quarter" idx="12"/>
          </p:nvPr>
        </p:nvSpPr>
        <p:spPr/>
        <p:txBody>
          <a:bodyPr/>
          <a:lstStyle/>
          <a:p>
            <a:pPr marL="0" indent="0">
              <a:buNone/>
            </a:pPr>
            <a:endParaRPr lang="en-RO" dirty="0"/>
          </a:p>
          <a:p>
            <a:r>
              <a:rPr lang="en-RO" dirty="0"/>
              <a:t>Alerting</a:t>
            </a:r>
          </a:p>
          <a:p>
            <a:r>
              <a:rPr lang="en-RO" dirty="0"/>
              <a:t>Debugging</a:t>
            </a:r>
          </a:p>
          <a:p>
            <a:r>
              <a:rPr lang="en-RO" dirty="0"/>
              <a:t>Scaling (Autoscaling)</a:t>
            </a:r>
          </a:p>
          <a:p>
            <a:pPr lvl="1"/>
            <a:r>
              <a:rPr lang="en-RO" dirty="0"/>
              <a:t>CPU, Memory</a:t>
            </a:r>
          </a:p>
          <a:p>
            <a:pPr lvl="1"/>
            <a:r>
              <a:rPr lang="en-RO" dirty="0"/>
              <a:t>Queue Lag</a:t>
            </a:r>
          </a:p>
          <a:p>
            <a:r>
              <a:rPr lang="en-RO" dirty="0"/>
              <a:t>Analyzing long term trends (High tide, Low tide)</a:t>
            </a:r>
          </a:p>
          <a:p>
            <a:r>
              <a:rPr lang="en-RO" dirty="0"/>
              <a:t>…</a:t>
            </a:r>
          </a:p>
          <a:p>
            <a:endParaRPr lang="en-RO" dirty="0"/>
          </a:p>
          <a:p>
            <a:pPr marL="0" indent="0">
              <a:buNone/>
            </a:pPr>
            <a:endParaRPr lang="en-RO" dirty="0"/>
          </a:p>
        </p:txBody>
      </p:sp>
    </p:spTree>
    <p:extLst>
      <p:ext uri="{BB962C8B-B14F-4D97-AF65-F5344CB8AC3E}">
        <p14:creationId xmlns:p14="http://schemas.microsoft.com/office/powerpoint/2010/main" val="2735755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B08B15-862F-9C8A-7A85-38646E84EEB4}"/>
              </a:ext>
            </a:extLst>
          </p:cNvPr>
          <p:cNvSpPr txBox="1"/>
          <p:nvPr/>
        </p:nvSpPr>
        <p:spPr>
          <a:xfrm>
            <a:off x="1004048" y="2608153"/>
            <a:ext cx="10273553" cy="1015663"/>
          </a:xfrm>
          <a:prstGeom prst="rect">
            <a:avLst/>
          </a:prstGeom>
          <a:noFill/>
        </p:spPr>
        <p:txBody>
          <a:bodyPr wrap="square" rtlCol="0">
            <a:spAutoFit/>
          </a:bodyPr>
          <a:lstStyle/>
          <a:p>
            <a:r>
              <a:rPr lang="ro-RO" sz="6000" b="1" dirty="0" err="1">
                <a:solidFill>
                  <a:schemeClr val="accent5">
                    <a:lumMod val="75000"/>
                  </a:schemeClr>
                </a:solidFill>
                <a:latin typeface="+mj-lt"/>
              </a:rPr>
              <a:t>SLIs</a:t>
            </a:r>
            <a:r>
              <a:rPr lang="ro-RO" sz="6000" b="1" dirty="0">
                <a:solidFill>
                  <a:srgbClr val="0070C0"/>
                </a:solidFill>
                <a:latin typeface="+mj-lt"/>
              </a:rPr>
              <a:t> </a:t>
            </a:r>
            <a:r>
              <a:rPr lang="ro-RO" sz="4000" dirty="0">
                <a:latin typeface="+mj-lt"/>
              </a:rPr>
              <a:t>drive</a:t>
            </a:r>
            <a:r>
              <a:rPr lang="ro-RO" dirty="0">
                <a:latin typeface="+mj-lt"/>
              </a:rPr>
              <a:t> </a:t>
            </a:r>
            <a:r>
              <a:rPr lang="ro-RO" sz="6000" b="1" dirty="0" err="1">
                <a:solidFill>
                  <a:srgbClr val="00B050"/>
                </a:solidFill>
                <a:latin typeface="+mj-lt"/>
              </a:rPr>
              <a:t>SLTs</a:t>
            </a:r>
            <a:r>
              <a:rPr lang="ro-RO" dirty="0">
                <a:latin typeface="+mj-lt"/>
              </a:rPr>
              <a:t> </a:t>
            </a:r>
            <a:r>
              <a:rPr lang="ro-RO" sz="4000" dirty="0" err="1">
                <a:latin typeface="+mj-lt"/>
              </a:rPr>
              <a:t>which</a:t>
            </a:r>
            <a:r>
              <a:rPr lang="ro-RO" sz="4000" dirty="0">
                <a:latin typeface="+mj-lt"/>
              </a:rPr>
              <a:t> inform </a:t>
            </a:r>
            <a:r>
              <a:rPr lang="ro-RO" sz="6000" b="1" dirty="0" err="1">
                <a:solidFill>
                  <a:srgbClr val="7030A0"/>
                </a:solidFill>
                <a:latin typeface="+mj-lt"/>
              </a:rPr>
              <a:t>SLAs</a:t>
            </a:r>
            <a:endParaRPr lang="ro-RO" sz="6000" b="1" dirty="0">
              <a:solidFill>
                <a:srgbClr val="7030A0"/>
              </a:solidFill>
              <a:latin typeface="+mj-lt"/>
            </a:endParaRPr>
          </a:p>
        </p:txBody>
      </p:sp>
    </p:spTree>
    <p:extLst>
      <p:ext uri="{BB962C8B-B14F-4D97-AF65-F5344CB8AC3E}">
        <p14:creationId xmlns:p14="http://schemas.microsoft.com/office/powerpoint/2010/main" val="291765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DE49F0-AB33-D6E0-3E10-BD0844A5670B}"/>
              </a:ext>
            </a:extLst>
          </p:cNvPr>
          <p:cNvSpPr txBox="1"/>
          <p:nvPr/>
        </p:nvSpPr>
        <p:spPr>
          <a:xfrm>
            <a:off x="766917" y="2286006"/>
            <a:ext cx="1154480" cy="707886"/>
          </a:xfrm>
          <a:prstGeom prst="rect">
            <a:avLst/>
          </a:prstGeom>
          <a:noFill/>
        </p:spPr>
        <p:txBody>
          <a:bodyPr wrap="square" rtlCol="0">
            <a:spAutoFit/>
          </a:bodyPr>
          <a:lstStyle/>
          <a:p>
            <a:r>
              <a:rPr lang="ro-RO" sz="4000" dirty="0">
                <a:solidFill>
                  <a:srgbClr val="0070C0"/>
                </a:solidFill>
              </a:rPr>
              <a:t>SLI</a:t>
            </a:r>
          </a:p>
        </p:txBody>
      </p:sp>
      <p:sp>
        <p:nvSpPr>
          <p:cNvPr id="5" name="TextBox 4">
            <a:extLst>
              <a:ext uri="{FF2B5EF4-FFF2-40B4-BE49-F238E27FC236}">
                <a16:creationId xmlns:a16="http://schemas.microsoft.com/office/drawing/2014/main" id="{81AB0157-5A34-0D4A-AB54-F2C6E6BE84F8}"/>
              </a:ext>
            </a:extLst>
          </p:cNvPr>
          <p:cNvSpPr txBox="1"/>
          <p:nvPr/>
        </p:nvSpPr>
        <p:spPr>
          <a:xfrm>
            <a:off x="766916" y="3377423"/>
            <a:ext cx="5329083" cy="707886"/>
          </a:xfrm>
          <a:prstGeom prst="rect">
            <a:avLst/>
          </a:prstGeom>
          <a:noFill/>
        </p:spPr>
        <p:txBody>
          <a:bodyPr wrap="square" rtlCol="0">
            <a:spAutoFit/>
          </a:bodyPr>
          <a:lstStyle/>
          <a:p>
            <a:r>
              <a:rPr lang="ro-RO" sz="4000" dirty="0"/>
              <a:t>Service </a:t>
            </a:r>
            <a:r>
              <a:rPr lang="ro-RO" sz="4000" dirty="0" err="1"/>
              <a:t>Level</a:t>
            </a:r>
            <a:r>
              <a:rPr lang="ro-RO" sz="4000" dirty="0"/>
              <a:t> Indicator</a:t>
            </a:r>
          </a:p>
        </p:txBody>
      </p:sp>
      <p:cxnSp>
        <p:nvCxnSpPr>
          <p:cNvPr id="6" name="Straight Connector 5">
            <a:extLst>
              <a:ext uri="{FF2B5EF4-FFF2-40B4-BE49-F238E27FC236}">
                <a16:creationId xmlns:a16="http://schemas.microsoft.com/office/drawing/2014/main" id="{DE85FF1B-6374-8C14-F36C-6A7BF8B7AF4E}"/>
              </a:ext>
            </a:extLst>
          </p:cNvPr>
          <p:cNvCxnSpPr>
            <a:cxnSpLocks/>
          </p:cNvCxnSpPr>
          <p:nvPr/>
        </p:nvCxnSpPr>
        <p:spPr>
          <a:xfrm>
            <a:off x="766917" y="3185657"/>
            <a:ext cx="5248401" cy="0"/>
          </a:xfrm>
          <a:prstGeom prst="line">
            <a:avLst/>
          </a:prstGeom>
          <a:ln>
            <a:solidFill>
              <a:schemeClr val="tx1"/>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C9DFE5E-9EB4-8FEA-1F6C-70AEB3AC9270}"/>
              </a:ext>
            </a:extLst>
          </p:cNvPr>
          <p:cNvSpPr txBox="1"/>
          <p:nvPr/>
        </p:nvSpPr>
        <p:spPr>
          <a:xfrm>
            <a:off x="6958196" y="2301924"/>
            <a:ext cx="4237057" cy="1754326"/>
          </a:xfrm>
          <a:prstGeom prst="rect">
            <a:avLst/>
          </a:prstGeom>
          <a:noFill/>
        </p:spPr>
        <p:txBody>
          <a:bodyPr wrap="none" rtlCol="0">
            <a:spAutoFit/>
          </a:bodyPr>
          <a:lstStyle/>
          <a:p>
            <a:r>
              <a:rPr lang="ro-RO" sz="3600" dirty="0" err="1"/>
              <a:t>Request</a:t>
            </a:r>
            <a:r>
              <a:rPr lang="ro-RO" sz="3600" dirty="0"/>
              <a:t> </a:t>
            </a:r>
            <a:r>
              <a:rPr lang="ro-RO" sz="3600" dirty="0" err="1"/>
              <a:t>latency</a:t>
            </a:r>
            <a:endParaRPr lang="ro-RO" sz="3600" dirty="0"/>
          </a:p>
          <a:p>
            <a:endParaRPr lang="ro-RO" sz="3600" dirty="0"/>
          </a:p>
          <a:p>
            <a:r>
              <a:rPr lang="ro-RO" sz="3600" dirty="0" err="1"/>
              <a:t>Failures</a:t>
            </a:r>
            <a:r>
              <a:rPr lang="ro-RO" sz="3600" dirty="0"/>
              <a:t> per </a:t>
            </a:r>
            <a:r>
              <a:rPr lang="ro-RO" sz="3600" dirty="0" err="1"/>
              <a:t>second</a:t>
            </a:r>
            <a:endParaRPr lang="ro-RO" sz="3600" dirty="0"/>
          </a:p>
        </p:txBody>
      </p:sp>
      <p:sp>
        <p:nvSpPr>
          <p:cNvPr id="9" name="TextBox 8">
            <a:extLst>
              <a:ext uri="{FF2B5EF4-FFF2-40B4-BE49-F238E27FC236}">
                <a16:creationId xmlns:a16="http://schemas.microsoft.com/office/drawing/2014/main" id="{75FFC890-47DB-3950-89A8-84CC7616108F}"/>
              </a:ext>
            </a:extLst>
          </p:cNvPr>
          <p:cNvSpPr txBox="1"/>
          <p:nvPr/>
        </p:nvSpPr>
        <p:spPr>
          <a:xfrm>
            <a:off x="891250" y="5212834"/>
            <a:ext cx="10752881" cy="461665"/>
          </a:xfrm>
          <a:prstGeom prst="rect">
            <a:avLst/>
          </a:prstGeom>
          <a:noFill/>
        </p:spPr>
        <p:txBody>
          <a:bodyPr wrap="square" rtlCol="0">
            <a:spAutoFit/>
          </a:bodyPr>
          <a:lstStyle/>
          <a:p>
            <a:r>
              <a:rPr lang="ro-RO" sz="2400" dirty="0">
                <a:solidFill>
                  <a:srgbClr val="0070C0"/>
                </a:solidFill>
              </a:rPr>
              <a:t>95th </a:t>
            </a:r>
            <a:r>
              <a:rPr lang="ro-RO" sz="2400" dirty="0" err="1">
                <a:solidFill>
                  <a:srgbClr val="0070C0"/>
                </a:solidFill>
              </a:rPr>
              <a:t>percentile</a:t>
            </a:r>
            <a:r>
              <a:rPr lang="ro-RO" sz="2400" dirty="0">
                <a:solidFill>
                  <a:srgbClr val="0070C0"/>
                </a:solidFill>
              </a:rPr>
              <a:t> </a:t>
            </a:r>
            <a:r>
              <a:rPr lang="ro-RO" sz="2400" dirty="0" err="1">
                <a:solidFill>
                  <a:srgbClr val="0070C0"/>
                </a:solidFill>
              </a:rPr>
              <a:t>latency</a:t>
            </a:r>
            <a:r>
              <a:rPr lang="ro-RO" sz="2400" dirty="0">
                <a:solidFill>
                  <a:srgbClr val="0070C0"/>
                </a:solidFill>
              </a:rPr>
              <a:t> of </a:t>
            </a:r>
            <a:r>
              <a:rPr lang="ro-RO" sz="2400" dirty="0" err="1">
                <a:solidFill>
                  <a:srgbClr val="0070C0"/>
                </a:solidFill>
              </a:rPr>
              <a:t>homepage</a:t>
            </a:r>
            <a:r>
              <a:rPr lang="ro-RO" sz="2400" dirty="0">
                <a:solidFill>
                  <a:srgbClr val="0070C0"/>
                </a:solidFill>
              </a:rPr>
              <a:t> </a:t>
            </a:r>
            <a:r>
              <a:rPr lang="ro-RO" sz="2400" dirty="0" err="1">
                <a:solidFill>
                  <a:srgbClr val="0070C0"/>
                </a:solidFill>
              </a:rPr>
              <a:t>requests</a:t>
            </a:r>
            <a:r>
              <a:rPr lang="ro-RO" sz="2400" dirty="0">
                <a:solidFill>
                  <a:srgbClr val="0070C0"/>
                </a:solidFill>
              </a:rPr>
              <a:t> over </a:t>
            </a:r>
            <a:r>
              <a:rPr lang="ro-RO" sz="2400" dirty="0" err="1">
                <a:solidFill>
                  <a:srgbClr val="0070C0"/>
                </a:solidFill>
              </a:rPr>
              <a:t>past</a:t>
            </a:r>
            <a:r>
              <a:rPr lang="ro-RO" sz="2400" dirty="0">
                <a:solidFill>
                  <a:srgbClr val="0070C0"/>
                </a:solidFill>
              </a:rPr>
              <a:t> 5 </a:t>
            </a:r>
            <a:r>
              <a:rPr lang="ro-RO" sz="2400" dirty="0" err="1">
                <a:solidFill>
                  <a:srgbClr val="0070C0"/>
                </a:solidFill>
              </a:rPr>
              <a:t>minutes</a:t>
            </a:r>
            <a:r>
              <a:rPr lang="ro-RO" sz="2400" dirty="0">
                <a:solidFill>
                  <a:srgbClr val="0070C0"/>
                </a:solidFill>
              </a:rPr>
              <a:t>  &lt; 300 ms</a:t>
            </a:r>
          </a:p>
        </p:txBody>
      </p:sp>
    </p:spTree>
    <p:extLst>
      <p:ext uri="{BB962C8B-B14F-4D97-AF65-F5344CB8AC3E}">
        <p14:creationId xmlns:p14="http://schemas.microsoft.com/office/powerpoint/2010/main" val="426373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DE49F0-AB33-D6E0-3E10-BD0844A5670B}"/>
              </a:ext>
            </a:extLst>
          </p:cNvPr>
          <p:cNvSpPr txBox="1"/>
          <p:nvPr/>
        </p:nvSpPr>
        <p:spPr>
          <a:xfrm>
            <a:off x="766917" y="2286006"/>
            <a:ext cx="2844753" cy="707886"/>
          </a:xfrm>
          <a:prstGeom prst="rect">
            <a:avLst/>
          </a:prstGeom>
          <a:noFill/>
        </p:spPr>
        <p:txBody>
          <a:bodyPr wrap="none" rtlCol="0">
            <a:spAutoFit/>
          </a:bodyPr>
          <a:lstStyle/>
          <a:p>
            <a:r>
              <a:rPr lang="ro-RO" sz="4000" dirty="0">
                <a:solidFill>
                  <a:srgbClr val="00B050"/>
                </a:solidFill>
              </a:rPr>
              <a:t>SLT or SLO</a:t>
            </a:r>
          </a:p>
        </p:txBody>
      </p:sp>
      <p:sp>
        <p:nvSpPr>
          <p:cNvPr id="5" name="TextBox 4">
            <a:extLst>
              <a:ext uri="{FF2B5EF4-FFF2-40B4-BE49-F238E27FC236}">
                <a16:creationId xmlns:a16="http://schemas.microsoft.com/office/drawing/2014/main" id="{81AB0157-5A34-0D4A-AB54-F2C6E6BE84F8}"/>
              </a:ext>
            </a:extLst>
          </p:cNvPr>
          <p:cNvSpPr txBox="1"/>
          <p:nvPr/>
        </p:nvSpPr>
        <p:spPr>
          <a:xfrm>
            <a:off x="766917" y="3377423"/>
            <a:ext cx="4823308" cy="707886"/>
          </a:xfrm>
          <a:prstGeom prst="rect">
            <a:avLst/>
          </a:prstGeom>
          <a:noFill/>
        </p:spPr>
        <p:txBody>
          <a:bodyPr wrap="none" rtlCol="0">
            <a:spAutoFit/>
          </a:bodyPr>
          <a:lstStyle/>
          <a:p>
            <a:r>
              <a:rPr lang="ro-RO" sz="4000" dirty="0"/>
              <a:t>Service </a:t>
            </a:r>
            <a:r>
              <a:rPr lang="ro-RO" sz="4000" dirty="0" err="1"/>
              <a:t>Level</a:t>
            </a:r>
            <a:r>
              <a:rPr lang="ro-RO" sz="4000" dirty="0"/>
              <a:t> Target</a:t>
            </a:r>
          </a:p>
        </p:txBody>
      </p:sp>
      <p:cxnSp>
        <p:nvCxnSpPr>
          <p:cNvPr id="6" name="Straight Connector 5">
            <a:extLst>
              <a:ext uri="{FF2B5EF4-FFF2-40B4-BE49-F238E27FC236}">
                <a16:creationId xmlns:a16="http://schemas.microsoft.com/office/drawing/2014/main" id="{DE85FF1B-6374-8C14-F36C-6A7BF8B7AF4E}"/>
              </a:ext>
            </a:extLst>
          </p:cNvPr>
          <p:cNvCxnSpPr>
            <a:cxnSpLocks/>
          </p:cNvCxnSpPr>
          <p:nvPr/>
        </p:nvCxnSpPr>
        <p:spPr>
          <a:xfrm>
            <a:off x="766917" y="3185657"/>
            <a:ext cx="4692589" cy="0"/>
          </a:xfrm>
          <a:prstGeom prst="line">
            <a:avLst/>
          </a:prstGeom>
          <a:ln>
            <a:solidFill>
              <a:schemeClr val="tx1"/>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C9DFE5E-9EB4-8FEA-1F6C-70AEB3AC9270}"/>
              </a:ext>
            </a:extLst>
          </p:cNvPr>
          <p:cNvSpPr txBox="1"/>
          <p:nvPr/>
        </p:nvSpPr>
        <p:spPr>
          <a:xfrm>
            <a:off x="7154967" y="2593528"/>
            <a:ext cx="4077809" cy="1200329"/>
          </a:xfrm>
          <a:prstGeom prst="rect">
            <a:avLst/>
          </a:prstGeom>
          <a:noFill/>
        </p:spPr>
        <p:txBody>
          <a:bodyPr wrap="square" rtlCol="0">
            <a:spAutoFit/>
          </a:bodyPr>
          <a:lstStyle/>
          <a:p>
            <a:r>
              <a:rPr lang="ro-RO" sz="3600" dirty="0" err="1"/>
              <a:t>Binding</a:t>
            </a:r>
            <a:r>
              <a:rPr lang="ro-RO" sz="3600" dirty="0"/>
              <a:t> </a:t>
            </a:r>
            <a:r>
              <a:rPr lang="ro-RO" sz="3600" dirty="0" err="1"/>
              <a:t>target</a:t>
            </a:r>
            <a:r>
              <a:rPr lang="ro-RO" sz="3600" dirty="0"/>
              <a:t> for a </a:t>
            </a:r>
            <a:r>
              <a:rPr lang="ro-RO" sz="3600" dirty="0" err="1"/>
              <a:t>collection</a:t>
            </a:r>
            <a:r>
              <a:rPr lang="ro-RO" sz="3600" dirty="0"/>
              <a:t> of </a:t>
            </a:r>
            <a:r>
              <a:rPr lang="ro-RO" sz="3600" dirty="0" err="1"/>
              <a:t>SLIs</a:t>
            </a:r>
            <a:endParaRPr lang="ro-RO" sz="3600" dirty="0"/>
          </a:p>
        </p:txBody>
      </p:sp>
      <p:sp>
        <p:nvSpPr>
          <p:cNvPr id="9" name="TextBox 8">
            <a:extLst>
              <a:ext uri="{FF2B5EF4-FFF2-40B4-BE49-F238E27FC236}">
                <a16:creationId xmlns:a16="http://schemas.microsoft.com/office/drawing/2014/main" id="{75FFC890-47DB-3950-89A8-84CC7616108F}"/>
              </a:ext>
            </a:extLst>
          </p:cNvPr>
          <p:cNvSpPr txBox="1"/>
          <p:nvPr/>
        </p:nvSpPr>
        <p:spPr>
          <a:xfrm>
            <a:off x="890380" y="5212834"/>
            <a:ext cx="9421618" cy="461665"/>
          </a:xfrm>
          <a:prstGeom prst="rect">
            <a:avLst/>
          </a:prstGeom>
          <a:noFill/>
        </p:spPr>
        <p:txBody>
          <a:bodyPr wrap="none" rtlCol="0">
            <a:spAutoFit/>
          </a:bodyPr>
          <a:lstStyle/>
          <a:p>
            <a:r>
              <a:rPr lang="ro-RO" sz="2400" dirty="0">
                <a:solidFill>
                  <a:srgbClr val="00B050"/>
                </a:solidFill>
              </a:rPr>
              <a:t>95th </a:t>
            </a:r>
            <a:r>
              <a:rPr lang="ro-RO" sz="2400" dirty="0" err="1">
                <a:solidFill>
                  <a:srgbClr val="00B050"/>
                </a:solidFill>
              </a:rPr>
              <a:t>percentile</a:t>
            </a:r>
            <a:r>
              <a:rPr lang="ro-RO" sz="2400" dirty="0">
                <a:solidFill>
                  <a:srgbClr val="00B050"/>
                </a:solidFill>
              </a:rPr>
              <a:t> </a:t>
            </a:r>
            <a:r>
              <a:rPr lang="ro-RO" sz="2400" dirty="0" err="1">
                <a:solidFill>
                  <a:srgbClr val="00B050"/>
                </a:solidFill>
              </a:rPr>
              <a:t>homepage</a:t>
            </a:r>
            <a:r>
              <a:rPr lang="ro-RO" sz="2400" dirty="0">
                <a:solidFill>
                  <a:srgbClr val="00B050"/>
                </a:solidFill>
              </a:rPr>
              <a:t> SLI </a:t>
            </a:r>
            <a:r>
              <a:rPr lang="ro-RO" sz="2400" dirty="0" err="1">
                <a:solidFill>
                  <a:srgbClr val="00B050"/>
                </a:solidFill>
              </a:rPr>
              <a:t>will</a:t>
            </a:r>
            <a:r>
              <a:rPr lang="ro-RO" sz="2400" dirty="0">
                <a:solidFill>
                  <a:srgbClr val="00B050"/>
                </a:solidFill>
              </a:rPr>
              <a:t> </a:t>
            </a:r>
            <a:r>
              <a:rPr lang="ro-RO" sz="2400" dirty="0" err="1">
                <a:solidFill>
                  <a:srgbClr val="00B050"/>
                </a:solidFill>
              </a:rPr>
              <a:t>succeed</a:t>
            </a:r>
            <a:r>
              <a:rPr lang="ro-RO" sz="2400" dirty="0">
                <a:solidFill>
                  <a:srgbClr val="00B050"/>
                </a:solidFill>
              </a:rPr>
              <a:t> 99.9% over </a:t>
            </a:r>
            <a:r>
              <a:rPr lang="ro-RO" sz="2400" dirty="0" err="1">
                <a:solidFill>
                  <a:srgbClr val="00B050"/>
                </a:solidFill>
              </a:rPr>
              <a:t>trailing</a:t>
            </a:r>
            <a:r>
              <a:rPr lang="ro-RO" sz="2400" dirty="0">
                <a:solidFill>
                  <a:srgbClr val="00B050"/>
                </a:solidFill>
              </a:rPr>
              <a:t> </a:t>
            </a:r>
            <a:r>
              <a:rPr lang="ro-RO" sz="2400" dirty="0" err="1">
                <a:solidFill>
                  <a:srgbClr val="00B050"/>
                </a:solidFill>
              </a:rPr>
              <a:t>year</a:t>
            </a:r>
            <a:endParaRPr lang="ro-RO" sz="2400" dirty="0">
              <a:solidFill>
                <a:srgbClr val="00B050"/>
              </a:solidFill>
            </a:endParaRPr>
          </a:p>
        </p:txBody>
      </p:sp>
    </p:spTree>
    <p:extLst>
      <p:ext uri="{BB962C8B-B14F-4D97-AF65-F5344CB8AC3E}">
        <p14:creationId xmlns:p14="http://schemas.microsoft.com/office/powerpoint/2010/main" val="499565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DE49F0-AB33-D6E0-3E10-BD0844A5670B}"/>
              </a:ext>
            </a:extLst>
          </p:cNvPr>
          <p:cNvSpPr txBox="1"/>
          <p:nvPr/>
        </p:nvSpPr>
        <p:spPr>
          <a:xfrm>
            <a:off x="766917" y="2286006"/>
            <a:ext cx="1152880" cy="707886"/>
          </a:xfrm>
          <a:prstGeom prst="rect">
            <a:avLst/>
          </a:prstGeom>
          <a:noFill/>
        </p:spPr>
        <p:txBody>
          <a:bodyPr wrap="none" rtlCol="0">
            <a:spAutoFit/>
          </a:bodyPr>
          <a:lstStyle/>
          <a:p>
            <a:r>
              <a:rPr lang="ro-RO" sz="4000" dirty="0">
                <a:solidFill>
                  <a:srgbClr val="7030A0"/>
                </a:solidFill>
              </a:rPr>
              <a:t>SLA</a:t>
            </a:r>
          </a:p>
        </p:txBody>
      </p:sp>
      <p:sp>
        <p:nvSpPr>
          <p:cNvPr id="5" name="TextBox 4">
            <a:extLst>
              <a:ext uri="{FF2B5EF4-FFF2-40B4-BE49-F238E27FC236}">
                <a16:creationId xmlns:a16="http://schemas.microsoft.com/office/drawing/2014/main" id="{81AB0157-5A34-0D4A-AB54-F2C6E6BE84F8}"/>
              </a:ext>
            </a:extLst>
          </p:cNvPr>
          <p:cNvSpPr txBox="1"/>
          <p:nvPr/>
        </p:nvSpPr>
        <p:spPr>
          <a:xfrm>
            <a:off x="766917" y="3377423"/>
            <a:ext cx="5888728" cy="707886"/>
          </a:xfrm>
          <a:prstGeom prst="rect">
            <a:avLst/>
          </a:prstGeom>
          <a:noFill/>
        </p:spPr>
        <p:txBody>
          <a:bodyPr wrap="none" rtlCol="0">
            <a:spAutoFit/>
          </a:bodyPr>
          <a:lstStyle/>
          <a:p>
            <a:r>
              <a:rPr lang="ro-RO" sz="4000" dirty="0"/>
              <a:t>Service </a:t>
            </a:r>
            <a:r>
              <a:rPr lang="ro-RO" sz="4000" dirty="0" err="1"/>
              <a:t>Level</a:t>
            </a:r>
            <a:r>
              <a:rPr lang="ro-RO" sz="4000" dirty="0"/>
              <a:t> Agreement</a:t>
            </a:r>
          </a:p>
        </p:txBody>
      </p:sp>
      <p:cxnSp>
        <p:nvCxnSpPr>
          <p:cNvPr id="6" name="Straight Connector 5">
            <a:extLst>
              <a:ext uri="{FF2B5EF4-FFF2-40B4-BE49-F238E27FC236}">
                <a16:creationId xmlns:a16="http://schemas.microsoft.com/office/drawing/2014/main" id="{DE85FF1B-6374-8C14-F36C-6A7BF8B7AF4E}"/>
              </a:ext>
            </a:extLst>
          </p:cNvPr>
          <p:cNvCxnSpPr>
            <a:cxnSpLocks/>
          </p:cNvCxnSpPr>
          <p:nvPr/>
        </p:nvCxnSpPr>
        <p:spPr>
          <a:xfrm>
            <a:off x="766917" y="3185657"/>
            <a:ext cx="5777318" cy="0"/>
          </a:xfrm>
          <a:prstGeom prst="line">
            <a:avLst/>
          </a:prstGeom>
          <a:ln>
            <a:solidFill>
              <a:schemeClr val="tx1"/>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C9DFE5E-9EB4-8FEA-1F6C-70AEB3AC9270}"/>
              </a:ext>
            </a:extLst>
          </p:cNvPr>
          <p:cNvSpPr txBox="1"/>
          <p:nvPr/>
        </p:nvSpPr>
        <p:spPr>
          <a:xfrm>
            <a:off x="7154967" y="1939560"/>
            <a:ext cx="4705339" cy="2308324"/>
          </a:xfrm>
          <a:prstGeom prst="rect">
            <a:avLst/>
          </a:prstGeom>
          <a:noFill/>
        </p:spPr>
        <p:txBody>
          <a:bodyPr wrap="square" rtlCol="0">
            <a:spAutoFit/>
          </a:bodyPr>
          <a:lstStyle/>
          <a:p>
            <a:pPr algn="ctr"/>
            <a:r>
              <a:rPr lang="ro-RO" sz="3600" dirty="0"/>
              <a:t>Business agreement </a:t>
            </a:r>
            <a:r>
              <a:rPr lang="ro-RO" sz="3600" dirty="0" err="1"/>
              <a:t>between</a:t>
            </a:r>
            <a:r>
              <a:rPr lang="ro-RO" sz="3600" dirty="0"/>
              <a:t> Adobe </a:t>
            </a:r>
            <a:r>
              <a:rPr lang="ro-RO" sz="3600" dirty="0" err="1"/>
              <a:t>and</a:t>
            </a:r>
            <a:r>
              <a:rPr lang="ro-RO" sz="3600" dirty="0"/>
              <a:t> </a:t>
            </a:r>
            <a:r>
              <a:rPr lang="ro-RO" sz="3600" dirty="0" err="1"/>
              <a:t>the</a:t>
            </a:r>
            <a:r>
              <a:rPr lang="ro-RO" sz="3600" dirty="0"/>
              <a:t> </a:t>
            </a:r>
            <a:r>
              <a:rPr lang="ro-RO" sz="3600" dirty="0" err="1"/>
              <a:t>customer</a:t>
            </a:r>
            <a:r>
              <a:rPr lang="ro-RO" sz="3600" dirty="0"/>
              <a:t> </a:t>
            </a:r>
            <a:r>
              <a:rPr lang="ro-RO" sz="3600" dirty="0" err="1"/>
              <a:t>based</a:t>
            </a:r>
            <a:r>
              <a:rPr lang="ro-RO" sz="3600" dirty="0"/>
              <a:t> on </a:t>
            </a:r>
            <a:r>
              <a:rPr lang="ro-RO" sz="3600" dirty="0" err="1"/>
              <a:t>the</a:t>
            </a:r>
            <a:r>
              <a:rPr lang="ro-RO" sz="3600" dirty="0"/>
              <a:t> </a:t>
            </a:r>
            <a:r>
              <a:rPr lang="ro-RO" sz="3600" dirty="0" err="1"/>
              <a:t>defined</a:t>
            </a:r>
            <a:r>
              <a:rPr lang="ro-RO" sz="3600" dirty="0"/>
              <a:t> </a:t>
            </a:r>
            <a:r>
              <a:rPr lang="ro-RO" sz="3600" dirty="0" err="1"/>
              <a:t>SLTs</a:t>
            </a:r>
            <a:endParaRPr lang="ro-RO" sz="3600" dirty="0"/>
          </a:p>
        </p:txBody>
      </p:sp>
      <p:sp>
        <p:nvSpPr>
          <p:cNvPr id="9" name="TextBox 8">
            <a:extLst>
              <a:ext uri="{FF2B5EF4-FFF2-40B4-BE49-F238E27FC236}">
                <a16:creationId xmlns:a16="http://schemas.microsoft.com/office/drawing/2014/main" id="{75FFC890-47DB-3950-89A8-84CC7616108F}"/>
              </a:ext>
            </a:extLst>
          </p:cNvPr>
          <p:cNvSpPr txBox="1"/>
          <p:nvPr/>
        </p:nvSpPr>
        <p:spPr>
          <a:xfrm>
            <a:off x="890380" y="5212834"/>
            <a:ext cx="10780515" cy="400110"/>
          </a:xfrm>
          <a:prstGeom prst="rect">
            <a:avLst/>
          </a:prstGeom>
          <a:noFill/>
        </p:spPr>
        <p:txBody>
          <a:bodyPr wrap="none" rtlCol="0">
            <a:spAutoFit/>
          </a:bodyPr>
          <a:lstStyle/>
          <a:p>
            <a:r>
              <a:rPr lang="ro-RO" sz="2000" dirty="0">
                <a:solidFill>
                  <a:srgbClr val="7030A0"/>
                </a:solidFill>
              </a:rPr>
              <a:t>Service </a:t>
            </a:r>
            <a:r>
              <a:rPr lang="ro-RO" sz="2000" dirty="0" err="1">
                <a:solidFill>
                  <a:srgbClr val="7030A0"/>
                </a:solidFill>
              </a:rPr>
              <a:t>credits</a:t>
            </a:r>
            <a:r>
              <a:rPr lang="ro-RO" sz="2000" dirty="0">
                <a:solidFill>
                  <a:srgbClr val="7030A0"/>
                </a:solidFill>
              </a:rPr>
              <a:t> </a:t>
            </a:r>
            <a:r>
              <a:rPr lang="ro-RO" sz="2000" dirty="0" err="1">
                <a:solidFill>
                  <a:srgbClr val="7030A0"/>
                </a:solidFill>
              </a:rPr>
              <a:t>if</a:t>
            </a:r>
            <a:r>
              <a:rPr lang="ro-RO" sz="2000" dirty="0">
                <a:solidFill>
                  <a:srgbClr val="7030A0"/>
                </a:solidFill>
              </a:rPr>
              <a:t> 95th </a:t>
            </a:r>
            <a:r>
              <a:rPr lang="ro-RO" sz="2000" dirty="0" err="1">
                <a:solidFill>
                  <a:srgbClr val="7030A0"/>
                </a:solidFill>
              </a:rPr>
              <a:t>percentile</a:t>
            </a:r>
            <a:r>
              <a:rPr lang="ro-RO" sz="2000" dirty="0">
                <a:solidFill>
                  <a:srgbClr val="7030A0"/>
                </a:solidFill>
              </a:rPr>
              <a:t> </a:t>
            </a:r>
            <a:r>
              <a:rPr lang="ro-RO" sz="2000" dirty="0" err="1">
                <a:solidFill>
                  <a:srgbClr val="7030A0"/>
                </a:solidFill>
              </a:rPr>
              <a:t>homepage</a:t>
            </a:r>
            <a:r>
              <a:rPr lang="ro-RO" sz="2000" dirty="0">
                <a:solidFill>
                  <a:srgbClr val="7030A0"/>
                </a:solidFill>
              </a:rPr>
              <a:t> SLI </a:t>
            </a:r>
            <a:r>
              <a:rPr lang="ro-RO" sz="2000" dirty="0" err="1">
                <a:solidFill>
                  <a:srgbClr val="7030A0"/>
                </a:solidFill>
              </a:rPr>
              <a:t>succeeds</a:t>
            </a:r>
            <a:r>
              <a:rPr lang="ro-RO" sz="2000" dirty="0">
                <a:solidFill>
                  <a:srgbClr val="7030A0"/>
                </a:solidFill>
              </a:rPr>
              <a:t> </a:t>
            </a:r>
            <a:r>
              <a:rPr lang="ro-RO" sz="2000" dirty="0" err="1">
                <a:solidFill>
                  <a:srgbClr val="7030A0"/>
                </a:solidFill>
              </a:rPr>
              <a:t>less</a:t>
            </a:r>
            <a:r>
              <a:rPr lang="ro-RO" sz="2000" dirty="0">
                <a:solidFill>
                  <a:srgbClr val="7030A0"/>
                </a:solidFill>
              </a:rPr>
              <a:t> </a:t>
            </a:r>
            <a:r>
              <a:rPr lang="ro-RO" sz="2000" dirty="0" err="1">
                <a:solidFill>
                  <a:srgbClr val="7030A0"/>
                </a:solidFill>
              </a:rPr>
              <a:t>than</a:t>
            </a:r>
            <a:r>
              <a:rPr lang="ro-RO" sz="2000" dirty="0">
                <a:solidFill>
                  <a:srgbClr val="7030A0"/>
                </a:solidFill>
              </a:rPr>
              <a:t> 99.5% over </a:t>
            </a:r>
            <a:r>
              <a:rPr lang="ro-RO" sz="2000" dirty="0" err="1">
                <a:solidFill>
                  <a:srgbClr val="7030A0"/>
                </a:solidFill>
              </a:rPr>
              <a:t>trailing</a:t>
            </a:r>
            <a:r>
              <a:rPr lang="ro-RO" sz="2000" dirty="0">
                <a:solidFill>
                  <a:srgbClr val="7030A0"/>
                </a:solidFill>
              </a:rPr>
              <a:t> </a:t>
            </a:r>
            <a:r>
              <a:rPr lang="ro-RO" sz="2000" dirty="0" err="1">
                <a:solidFill>
                  <a:srgbClr val="7030A0"/>
                </a:solidFill>
              </a:rPr>
              <a:t>month</a:t>
            </a:r>
            <a:endParaRPr lang="ro-RO" sz="2000" dirty="0">
              <a:solidFill>
                <a:srgbClr val="7030A0"/>
              </a:solidFill>
            </a:endParaRPr>
          </a:p>
        </p:txBody>
      </p:sp>
    </p:spTree>
    <p:extLst>
      <p:ext uri="{BB962C8B-B14F-4D97-AF65-F5344CB8AC3E}">
        <p14:creationId xmlns:p14="http://schemas.microsoft.com/office/powerpoint/2010/main" val="160301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BDE3A9-6B12-FFCC-8C12-AEF2F761DE00}"/>
              </a:ext>
            </a:extLst>
          </p:cNvPr>
          <p:cNvGrpSpPr/>
          <p:nvPr/>
        </p:nvGrpSpPr>
        <p:grpSpPr>
          <a:xfrm>
            <a:off x="627395" y="1362981"/>
            <a:ext cx="11460433" cy="3579062"/>
            <a:chOff x="731567" y="1281959"/>
            <a:chExt cx="11294528" cy="4651547"/>
          </a:xfrm>
        </p:grpSpPr>
        <p:sp>
          <p:nvSpPr>
            <p:cNvPr id="4" name="TextBox 3">
              <a:extLst>
                <a:ext uri="{FF2B5EF4-FFF2-40B4-BE49-F238E27FC236}">
                  <a16:creationId xmlns:a16="http://schemas.microsoft.com/office/drawing/2014/main" id="{B0DE49F0-AB33-D6E0-3E10-BD0844A5670B}"/>
                </a:ext>
              </a:extLst>
            </p:cNvPr>
            <p:cNvSpPr txBox="1"/>
            <p:nvPr/>
          </p:nvSpPr>
          <p:spPr>
            <a:xfrm>
              <a:off x="766917" y="4670618"/>
              <a:ext cx="1136191" cy="920008"/>
            </a:xfrm>
            <a:prstGeom prst="rect">
              <a:avLst/>
            </a:prstGeom>
            <a:noFill/>
          </p:spPr>
          <p:txBody>
            <a:bodyPr wrap="none" rtlCol="0">
              <a:spAutoFit/>
            </a:bodyPr>
            <a:lstStyle/>
            <a:p>
              <a:r>
                <a:rPr lang="ro-RO" sz="4000" dirty="0">
                  <a:solidFill>
                    <a:srgbClr val="7030A0"/>
                  </a:solidFill>
                </a:rPr>
                <a:t>SLA</a:t>
              </a:r>
            </a:p>
          </p:txBody>
        </p:sp>
        <p:sp>
          <p:nvSpPr>
            <p:cNvPr id="9" name="TextBox 8">
              <a:extLst>
                <a:ext uri="{FF2B5EF4-FFF2-40B4-BE49-F238E27FC236}">
                  <a16:creationId xmlns:a16="http://schemas.microsoft.com/office/drawing/2014/main" id="{75FFC890-47DB-3950-89A8-84CC7616108F}"/>
                </a:ext>
              </a:extLst>
            </p:cNvPr>
            <p:cNvSpPr txBox="1"/>
            <p:nvPr/>
          </p:nvSpPr>
          <p:spPr>
            <a:xfrm>
              <a:off x="766916" y="5413501"/>
              <a:ext cx="11259179" cy="520005"/>
            </a:xfrm>
            <a:prstGeom prst="rect">
              <a:avLst/>
            </a:prstGeom>
            <a:noFill/>
          </p:spPr>
          <p:txBody>
            <a:bodyPr wrap="square" rtlCol="0">
              <a:spAutoFit/>
            </a:bodyPr>
            <a:lstStyle/>
            <a:p>
              <a:r>
                <a:rPr lang="ro-RO" sz="2000" dirty="0">
                  <a:solidFill>
                    <a:srgbClr val="7030A0"/>
                  </a:solidFill>
                </a:rPr>
                <a:t>Service </a:t>
              </a:r>
              <a:r>
                <a:rPr lang="ro-RO" sz="2000" dirty="0" err="1">
                  <a:solidFill>
                    <a:srgbClr val="7030A0"/>
                  </a:solidFill>
                </a:rPr>
                <a:t>credits</a:t>
              </a:r>
              <a:r>
                <a:rPr lang="ro-RO" sz="2000" dirty="0">
                  <a:solidFill>
                    <a:srgbClr val="7030A0"/>
                  </a:solidFill>
                </a:rPr>
                <a:t> </a:t>
              </a:r>
              <a:r>
                <a:rPr lang="ro-RO" sz="2000" dirty="0" err="1">
                  <a:solidFill>
                    <a:srgbClr val="7030A0"/>
                  </a:solidFill>
                </a:rPr>
                <a:t>if</a:t>
              </a:r>
              <a:r>
                <a:rPr lang="ro-RO" sz="2000" dirty="0">
                  <a:solidFill>
                    <a:srgbClr val="7030A0"/>
                  </a:solidFill>
                </a:rPr>
                <a:t> 95th </a:t>
              </a:r>
              <a:r>
                <a:rPr lang="ro-RO" sz="2000" dirty="0" err="1">
                  <a:solidFill>
                    <a:srgbClr val="7030A0"/>
                  </a:solidFill>
                </a:rPr>
                <a:t>percentile</a:t>
              </a:r>
              <a:r>
                <a:rPr lang="ro-RO" sz="2000" dirty="0">
                  <a:solidFill>
                    <a:srgbClr val="7030A0"/>
                  </a:solidFill>
                </a:rPr>
                <a:t> </a:t>
              </a:r>
              <a:r>
                <a:rPr lang="ro-RO" sz="2000" dirty="0" err="1">
                  <a:solidFill>
                    <a:srgbClr val="7030A0"/>
                  </a:solidFill>
                </a:rPr>
                <a:t>homepage</a:t>
              </a:r>
              <a:r>
                <a:rPr lang="ro-RO" sz="2000" dirty="0">
                  <a:solidFill>
                    <a:srgbClr val="7030A0"/>
                  </a:solidFill>
                </a:rPr>
                <a:t> SLI </a:t>
              </a:r>
              <a:r>
                <a:rPr lang="ro-RO" sz="2000" dirty="0" err="1">
                  <a:solidFill>
                    <a:srgbClr val="7030A0"/>
                  </a:solidFill>
                </a:rPr>
                <a:t>succeeds</a:t>
              </a:r>
              <a:r>
                <a:rPr lang="ro-RO" sz="2000" dirty="0">
                  <a:solidFill>
                    <a:srgbClr val="7030A0"/>
                  </a:solidFill>
                </a:rPr>
                <a:t> </a:t>
              </a:r>
              <a:r>
                <a:rPr lang="ro-RO" sz="2000" dirty="0" err="1">
                  <a:solidFill>
                    <a:srgbClr val="7030A0"/>
                  </a:solidFill>
                </a:rPr>
                <a:t>less</a:t>
              </a:r>
              <a:r>
                <a:rPr lang="ro-RO" sz="2000" dirty="0">
                  <a:solidFill>
                    <a:srgbClr val="7030A0"/>
                  </a:solidFill>
                </a:rPr>
                <a:t> </a:t>
              </a:r>
              <a:r>
                <a:rPr lang="ro-RO" sz="2000" dirty="0" err="1">
                  <a:solidFill>
                    <a:srgbClr val="7030A0"/>
                  </a:solidFill>
                </a:rPr>
                <a:t>than</a:t>
              </a:r>
              <a:r>
                <a:rPr lang="ro-RO" sz="2000" dirty="0">
                  <a:solidFill>
                    <a:srgbClr val="7030A0"/>
                  </a:solidFill>
                </a:rPr>
                <a:t> </a:t>
              </a:r>
              <a:r>
                <a:rPr lang="ro-RO" sz="2000" b="1" dirty="0">
                  <a:solidFill>
                    <a:srgbClr val="7030A0"/>
                  </a:solidFill>
                </a:rPr>
                <a:t>99.5%</a:t>
              </a:r>
              <a:r>
                <a:rPr lang="ro-RO" sz="2000" dirty="0">
                  <a:solidFill>
                    <a:srgbClr val="7030A0"/>
                  </a:solidFill>
                </a:rPr>
                <a:t> over </a:t>
              </a:r>
              <a:r>
                <a:rPr lang="ro-RO" sz="2000" dirty="0" err="1">
                  <a:solidFill>
                    <a:srgbClr val="7030A0"/>
                  </a:solidFill>
                </a:rPr>
                <a:t>trailing</a:t>
              </a:r>
              <a:r>
                <a:rPr lang="ro-RO" sz="2000" dirty="0">
                  <a:solidFill>
                    <a:srgbClr val="7030A0"/>
                  </a:solidFill>
                </a:rPr>
                <a:t> </a:t>
              </a:r>
              <a:r>
                <a:rPr lang="ro-RO" sz="2000" dirty="0" err="1">
                  <a:solidFill>
                    <a:srgbClr val="7030A0"/>
                  </a:solidFill>
                </a:rPr>
                <a:t>month</a:t>
              </a:r>
              <a:endParaRPr lang="ro-RO" sz="2000" dirty="0">
                <a:solidFill>
                  <a:srgbClr val="7030A0"/>
                </a:solidFill>
              </a:endParaRPr>
            </a:p>
          </p:txBody>
        </p:sp>
        <p:sp>
          <p:nvSpPr>
            <p:cNvPr id="10" name="TextBox 9">
              <a:extLst>
                <a:ext uri="{FF2B5EF4-FFF2-40B4-BE49-F238E27FC236}">
                  <a16:creationId xmlns:a16="http://schemas.microsoft.com/office/drawing/2014/main" id="{C1B60945-8D34-4405-EA50-D4C56287CFB0}"/>
                </a:ext>
              </a:extLst>
            </p:cNvPr>
            <p:cNvSpPr txBox="1"/>
            <p:nvPr/>
          </p:nvSpPr>
          <p:spPr>
            <a:xfrm>
              <a:off x="766917" y="1281959"/>
              <a:ext cx="969286" cy="707886"/>
            </a:xfrm>
            <a:prstGeom prst="rect">
              <a:avLst/>
            </a:prstGeom>
            <a:noFill/>
          </p:spPr>
          <p:txBody>
            <a:bodyPr wrap="square" rtlCol="0">
              <a:spAutoFit/>
            </a:bodyPr>
            <a:lstStyle/>
            <a:p>
              <a:r>
                <a:rPr lang="ro-RO" sz="4000" dirty="0">
                  <a:solidFill>
                    <a:srgbClr val="0070C0"/>
                  </a:solidFill>
                </a:rPr>
                <a:t>SLI</a:t>
              </a:r>
            </a:p>
          </p:txBody>
        </p:sp>
        <p:sp>
          <p:nvSpPr>
            <p:cNvPr id="11" name="TextBox 10">
              <a:extLst>
                <a:ext uri="{FF2B5EF4-FFF2-40B4-BE49-F238E27FC236}">
                  <a16:creationId xmlns:a16="http://schemas.microsoft.com/office/drawing/2014/main" id="{3EB013A3-F216-61BC-87CD-BA154ECD2C55}"/>
                </a:ext>
              </a:extLst>
            </p:cNvPr>
            <p:cNvSpPr txBox="1"/>
            <p:nvPr/>
          </p:nvSpPr>
          <p:spPr>
            <a:xfrm>
              <a:off x="766916" y="2123818"/>
              <a:ext cx="10445369" cy="461665"/>
            </a:xfrm>
            <a:prstGeom prst="rect">
              <a:avLst/>
            </a:prstGeom>
            <a:noFill/>
          </p:spPr>
          <p:txBody>
            <a:bodyPr wrap="square" rtlCol="0">
              <a:spAutoFit/>
            </a:bodyPr>
            <a:lstStyle/>
            <a:p>
              <a:r>
                <a:rPr lang="ro-RO" sz="2400" dirty="0">
                  <a:solidFill>
                    <a:srgbClr val="0070C0"/>
                  </a:solidFill>
                </a:rPr>
                <a:t>95th </a:t>
              </a:r>
              <a:r>
                <a:rPr lang="ro-RO" sz="2400" dirty="0" err="1">
                  <a:solidFill>
                    <a:srgbClr val="0070C0"/>
                  </a:solidFill>
                </a:rPr>
                <a:t>percentile</a:t>
              </a:r>
              <a:r>
                <a:rPr lang="ro-RO" sz="2400" dirty="0">
                  <a:solidFill>
                    <a:srgbClr val="0070C0"/>
                  </a:solidFill>
                </a:rPr>
                <a:t> </a:t>
              </a:r>
              <a:r>
                <a:rPr lang="ro-RO" sz="2400" dirty="0" err="1">
                  <a:solidFill>
                    <a:srgbClr val="0070C0"/>
                  </a:solidFill>
                </a:rPr>
                <a:t>latency</a:t>
              </a:r>
              <a:r>
                <a:rPr lang="ro-RO" sz="2400" dirty="0">
                  <a:solidFill>
                    <a:srgbClr val="0070C0"/>
                  </a:solidFill>
                </a:rPr>
                <a:t> of </a:t>
              </a:r>
              <a:r>
                <a:rPr lang="ro-RO" sz="2400" dirty="0" err="1">
                  <a:solidFill>
                    <a:srgbClr val="0070C0"/>
                  </a:solidFill>
                </a:rPr>
                <a:t>homepage</a:t>
              </a:r>
              <a:r>
                <a:rPr lang="ro-RO" sz="2400" dirty="0">
                  <a:solidFill>
                    <a:srgbClr val="0070C0"/>
                  </a:solidFill>
                </a:rPr>
                <a:t> </a:t>
              </a:r>
              <a:r>
                <a:rPr lang="ro-RO" sz="2400" dirty="0" err="1">
                  <a:solidFill>
                    <a:srgbClr val="0070C0"/>
                  </a:solidFill>
                </a:rPr>
                <a:t>requests</a:t>
              </a:r>
              <a:r>
                <a:rPr lang="ro-RO" sz="2400" dirty="0">
                  <a:solidFill>
                    <a:srgbClr val="0070C0"/>
                  </a:solidFill>
                </a:rPr>
                <a:t> over </a:t>
              </a:r>
              <a:r>
                <a:rPr lang="ro-RO" sz="2400" dirty="0" err="1">
                  <a:solidFill>
                    <a:srgbClr val="0070C0"/>
                  </a:solidFill>
                </a:rPr>
                <a:t>past</a:t>
              </a:r>
              <a:r>
                <a:rPr lang="ro-RO" sz="2400" dirty="0">
                  <a:solidFill>
                    <a:srgbClr val="0070C0"/>
                  </a:solidFill>
                </a:rPr>
                <a:t> </a:t>
              </a:r>
              <a:r>
                <a:rPr lang="ro-RO" sz="2400" dirty="0" err="1">
                  <a:solidFill>
                    <a:srgbClr val="0070C0"/>
                  </a:solidFill>
                </a:rPr>
                <a:t>minutes</a:t>
              </a:r>
              <a:r>
                <a:rPr lang="ro-RO" sz="2400" dirty="0">
                  <a:solidFill>
                    <a:srgbClr val="0070C0"/>
                  </a:solidFill>
                </a:rPr>
                <a:t>  &lt; 300 ms</a:t>
              </a:r>
            </a:p>
          </p:txBody>
        </p:sp>
        <p:sp>
          <p:nvSpPr>
            <p:cNvPr id="12" name="TextBox 11">
              <a:extLst>
                <a:ext uri="{FF2B5EF4-FFF2-40B4-BE49-F238E27FC236}">
                  <a16:creationId xmlns:a16="http://schemas.microsoft.com/office/drawing/2014/main" id="{EAEB8135-DBEA-934F-D850-752E3CF6459F}"/>
                </a:ext>
              </a:extLst>
            </p:cNvPr>
            <p:cNvSpPr txBox="1"/>
            <p:nvPr/>
          </p:nvSpPr>
          <p:spPr>
            <a:xfrm>
              <a:off x="731567" y="2902666"/>
              <a:ext cx="1085938" cy="707886"/>
            </a:xfrm>
            <a:prstGeom prst="rect">
              <a:avLst/>
            </a:prstGeom>
            <a:noFill/>
          </p:spPr>
          <p:txBody>
            <a:bodyPr wrap="none" rtlCol="0">
              <a:spAutoFit/>
            </a:bodyPr>
            <a:lstStyle/>
            <a:p>
              <a:r>
                <a:rPr lang="ro-RO" sz="4000" dirty="0">
                  <a:solidFill>
                    <a:srgbClr val="00B050"/>
                  </a:solidFill>
                </a:rPr>
                <a:t>SLT</a:t>
              </a:r>
            </a:p>
          </p:txBody>
        </p:sp>
        <p:sp>
          <p:nvSpPr>
            <p:cNvPr id="13" name="TextBox 12">
              <a:extLst>
                <a:ext uri="{FF2B5EF4-FFF2-40B4-BE49-F238E27FC236}">
                  <a16:creationId xmlns:a16="http://schemas.microsoft.com/office/drawing/2014/main" id="{514844B7-6E2E-F63F-0323-79E78C91CD97}"/>
                </a:ext>
              </a:extLst>
            </p:cNvPr>
            <p:cNvSpPr txBox="1"/>
            <p:nvPr/>
          </p:nvSpPr>
          <p:spPr>
            <a:xfrm>
              <a:off x="766917" y="3909752"/>
              <a:ext cx="9552740" cy="461665"/>
            </a:xfrm>
            <a:prstGeom prst="rect">
              <a:avLst/>
            </a:prstGeom>
            <a:noFill/>
          </p:spPr>
          <p:txBody>
            <a:bodyPr wrap="square" rtlCol="0">
              <a:spAutoFit/>
            </a:bodyPr>
            <a:lstStyle/>
            <a:p>
              <a:r>
                <a:rPr lang="ro-RO" sz="2400" dirty="0">
                  <a:solidFill>
                    <a:srgbClr val="00B050"/>
                  </a:solidFill>
                </a:rPr>
                <a:t>95th </a:t>
              </a:r>
              <a:r>
                <a:rPr lang="ro-RO" sz="2400" dirty="0" err="1">
                  <a:solidFill>
                    <a:srgbClr val="00B050"/>
                  </a:solidFill>
                </a:rPr>
                <a:t>percentile</a:t>
              </a:r>
              <a:r>
                <a:rPr lang="ro-RO" sz="2400" dirty="0">
                  <a:solidFill>
                    <a:srgbClr val="00B050"/>
                  </a:solidFill>
                </a:rPr>
                <a:t> </a:t>
              </a:r>
              <a:r>
                <a:rPr lang="ro-RO" sz="2400" dirty="0" err="1">
                  <a:solidFill>
                    <a:srgbClr val="00B050"/>
                  </a:solidFill>
                </a:rPr>
                <a:t>homepage</a:t>
              </a:r>
              <a:r>
                <a:rPr lang="ro-RO" sz="2400" dirty="0">
                  <a:solidFill>
                    <a:srgbClr val="00B050"/>
                  </a:solidFill>
                </a:rPr>
                <a:t> SLI </a:t>
              </a:r>
              <a:r>
                <a:rPr lang="ro-RO" sz="2400" dirty="0" err="1">
                  <a:solidFill>
                    <a:srgbClr val="00B050"/>
                  </a:solidFill>
                </a:rPr>
                <a:t>will</a:t>
              </a:r>
              <a:r>
                <a:rPr lang="ro-RO" sz="2400" dirty="0">
                  <a:solidFill>
                    <a:srgbClr val="00B050"/>
                  </a:solidFill>
                </a:rPr>
                <a:t> </a:t>
              </a:r>
              <a:r>
                <a:rPr lang="ro-RO" sz="2400" dirty="0" err="1">
                  <a:solidFill>
                    <a:srgbClr val="00B050"/>
                  </a:solidFill>
                </a:rPr>
                <a:t>succeed</a:t>
              </a:r>
              <a:r>
                <a:rPr lang="ro-RO" sz="2400" dirty="0">
                  <a:solidFill>
                    <a:srgbClr val="00B050"/>
                  </a:solidFill>
                </a:rPr>
                <a:t> </a:t>
              </a:r>
              <a:r>
                <a:rPr lang="ro-RO" sz="2400" b="1" dirty="0">
                  <a:solidFill>
                    <a:srgbClr val="00B050"/>
                  </a:solidFill>
                </a:rPr>
                <a:t>99.9%</a:t>
              </a:r>
              <a:r>
                <a:rPr lang="ro-RO" sz="2400" dirty="0">
                  <a:solidFill>
                    <a:srgbClr val="00B050"/>
                  </a:solidFill>
                </a:rPr>
                <a:t> over </a:t>
              </a:r>
              <a:r>
                <a:rPr lang="ro-RO" sz="2400" dirty="0" err="1">
                  <a:solidFill>
                    <a:srgbClr val="00B050"/>
                  </a:solidFill>
                </a:rPr>
                <a:t>trailing</a:t>
              </a:r>
              <a:r>
                <a:rPr lang="ro-RO" sz="2400" dirty="0">
                  <a:solidFill>
                    <a:srgbClr val="00B050"/>
                  </a:solidFill>
                </a:rPr>
                <a:t> </a:t>
              </a:r>
              <a:r>
                <a:rPr lang="ro-RO" sz="2400" dirty="0" err="1">
                  <a:solidFill>
                    <a:srgbClr val="00B050"/>
                  </a:solidFill>
                </a:rPr>
                <a:t>month</a:t>
              </a:r>
              <a:endParaRPr lang="ro-RO" sz="2400" dirty="0">
                <a:solidFill>
                  <a:srgbClr val="00B050"/>
                </a:solidFill>
              </a:endParaRPr>
            </a:p>
          </p:txBody>
        </p:sp>
      </p:grpSp>
      <p:sp>
        <p:nvSpPr>
          <p:cNvPr id="14" name="Title 2">
            <a:extLst>
              <a:ext uri="{FF2B5EF4-FFF2-40B4-BE49-F238E27FC236}">
                <a16:creationId xmlns:a16="http://schemas.microsoft.com/office/drawing/2014/main" id="{6479CFE9-A326-B322-9F99-45AAC0069A78}"/>
              </a:ext>
            </a:extLst>
          </p:cNvPr>
          <p:cNvSpPr>
            <a:spLocks noGrp="1"/>
          </p:cNvSpPr>
          <p:nvPr>
            <p:ph type="title"/>
          </p:nvPr>
        </p:nvSpPr>
        <p:spPr>
          <a:xfrm>
            <a:off x="1040897" y="463967"/>
            <a:ext cx="10630644" cy="629820"/>
          </a:xfrm>
        </p:spPr>
        <p:txBody>
          <a:bodyPr/>
          <a:lstStyle/>
          <a:p>
            <a:r>
              <a:rPr lang="ro-RO" dirty="0" err="1"/>
              <a:t>Error</a:t>
            </a:r>
            <a:r>
              <a:rPr lang="ro-RO" dirty="0"/>
              <a:t> Budget</a:t>
            </a:r>
          </a:p>
        </p:txBody>
      </p:sp>
    </p:spTree>
    <p:extLst>
      <p:ext uri="{BB962C8B-B14F-4D97-AF65-F5344CB8AC3E}">
        <p14:creationId xmlns:p14="http://schemas.microsoft.com/office/powerpoint/2010/main" val="1779584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217F40B4-E667-99BB-1428-CE70B6FB4DE1}"/>
              </a:ext>
            </a:extLst>
          </p:cNvPr>
          <p:cNvSpPr>
            <a:spLocks noGrp="1"/>
          </p:cNvSpPr>
          <p:nvPr>
            <p:ph type="title"/>
          </p:nvPr>
        </p:nvSpPr>
        <p:spPr>
          <a:xfrm>
            <a:off x="1040897" y="463967"/>
            <a:ext cx="10630644" cy="629820"/>
          </a:xfrm>
        </p:spPr>
        <p:txBody>
          <a:bodyPr/>
          <a:lstStyle/>
          <a:p>
            <a:r>
              <a:rPr lang="ro-RO" dirty="0" err="1"/>
              <a:t>Error</a:t>
            </a:r>
            <a:r>
              <a:rPr lang="ro-RO" dirty="0"/>
              <a:t> Budget</a:t>
            </a:r>
          </a:p>
        </p:txBody>
      </p:sp>
      <p:pic>
        <p:nvPicPr>
          <p:cNvPr id="7" name="Picture 6">
            <a:extLst>
              <a:ext uri="{FF2B5EF4-FFF2-40B4-BE49-F238E27FC236}">
                <a16:creationId xmlns:a16="http://schemas.microsoft.com/office/drawing/2014/main" id="{CEF5A28E-42B7-06A8-A945-83BEC38DE7E5}"/>
              </a:ext>
            </a:extLst>
          </p:cNvPr>
          <p:cNvPicPr>
            <a:picLocks noChangeAspect="1"/>
          </p:cNvPicPr>
          <p:nvPr/>
        </p:nvPicPr>
        <p:blipFill>
          <a:blip r:embed="rId3"/>
          <a:stretch>
            <a:fillRect/>
          </a:stretch>
        </p:blipFill>
        <p:spPr>
          <a:xfrm>
            <a:off x="714603" y="1093787"/>
            <a:ext cx="10849882" cy="5337088"/>
          </a:xfrm>
          <a:prstGeom prst="rect">
            <a:avLst/>
          </a:prstGeom>
        </p:spPr>
      </p:pic>
    </p:spTree>
    <p:extLst>
      <p:ext uri="{BB962C8B-B14F-4D97-AF65-F5344CB8AC3E}">
        <p14:creationId xmlns:p14="http://schemas.microsoft.com/office/powerpoint/2010/main" val="1315046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217F40B4-E667-99BB-1428-CE70B6FB4DE1}"/>
              </a:ext>
            </a:extLst>
          </p:cNvPr>
          <p:cNvSpPr>
            <a:spLocks noGrp="1"/>
          </p:cNvSpPr>
          <p:nvPr>
            <p:ph type="title"/>
          </p:nvPr>
        </p:nvSpPr>
        <p:spPr>
          <a:xfrm>
            <a:off x="1040897" y="463967"/>
            <a:ext cx="10630644" cy="629820"/>
          </a:xfrm>
        </p:spPr>
        <p:txBody>
          <a:bodyPr/>
          <a:lstStyle/>
          <a:p>
            <a:r>
              <a:rPr lang="ro-RO" dirty="0" err="1"/>
              <a:t>Error</a:t>
            </a:r>
            <a:r>
              <a:rPr lang="ro-RO" dirty="0"/>
              <a:t> Budget </a:t>
            </a:r>
            <a:r>
              <a:rPr lang="ro-RO" dirty="0" err="1"/>
              <a:t>Example</a:t>
            </a:r>
            <a:endParaRPr lang="ro-RO" dirty="0"/>
          </a:p>
        </p:txBody>
      </p:sp>
      <p:pic>
        <p:nvPicPr>
          <p:cNvPr id="4" name="Picture 3">
            <a:extLst>
              <a:ext uri="{FF2B5EF4-FFF2-40B4-BE49-F238E27FC236}">
                <a16:creationId xmlns:a16="http://schemas.microsoft.com/office/drawing/2014/main" id="{C939494A-8340-FF71-C807-7FB4A0048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30" y="1269091"/>
            <a:ext cx="12009940" cy="3836310"/>
          </a:xfrm>
          <a:prstGeom prst="rect">
            <a:avLst/>
          </a:prstGeom>
        </p:spPr>
      </p:pic>
      <p:sp>
        <p:nvSpPr>
          <p:cNvPr id="8" name="TextBox 7">
            <a:extLst>
              <a:ext uri="{FF2B5EF4-FFF2-40B4-BE49-F238E27FC236}">
                <a16:creationId xmlns:a16="http://schemas.microsoft.com/office/drawing/2014/main" id="{7AB486FE-9273-04AB-5C54-D0A0A21CE6F9}"/>
              </a:ext>
            </a:extLst>
          </p:cNvPr>
          <p:cNvSpPr txBox="1"/>
          <p:nvPr/>
        </p:nvSpPr>
        <p:spPr>
          <a:xfrm>
            <a:off x="696684" y="5450803"/>
            <a:ext cx="10733316" cy="461665"/>
          </a:xfrm>
          <a:prstGeom prst="rect">
            <a:avLst/>
          </a:prstGeom>
          <a:noFill/>
        </p:spPr>
        <p:txBody>
          <a:bodyPr wrap="square">
            <a:spAutoFit/>
          </a:bodyPr>
          <a:lstStyle/>
          <a:p>
            <a:pPr algn="ctr"/>
            <a:r>
              <a:rPr lang="en-GB" sz="2400" b="1" dirty="0">
                <a:solidFill>
                  <a:srgbClr val="008000"/>
                </a:solidFill>
                <a:effectLst/>
              </a:rPr>
              <a:t>100% - </a:t>
            </a:r>
            <a:r>
              <a:rPr lang="en-GB" sz="2400" b="1" dirty="0" err="1">
                <a:solidFill>
                  <a:srgbClr val="008000"/>
                </a:solidFill>
                <a:effectLst/>
              </a:rPr>
              <a:t>rps</a:t>
            </a:r>
            <a:r>
              <a:rPr lang="en-GB" sz="2400" b="1" dirty="0">
                <a:solidFill>
                  <a:srgbClr val="008000"/>
                </a:solidFill>
                <a:effectLst/>
              </a:rPr>
              <a:t>{</a:t>
            </a:r>
            <a:r>
              <a:rPr lang="en-GB" sz="2400" b="1" dirty="0" err="1">
                <a:solidFill>
                  <a:srgbClr val="008000"/>
                </a:solidFill>
              </a:rPr>
              <a:t>http_</a:t>
            </a:r>
            <a:r>
              <a:rPr lang="en-GB" sz="2400" b="1" dirty="0" err="1">
                <a:solidFill>
                  <a:srgbClr val="008000"/>
                </a:solidFill>
                <a:effectLst/>
              </a:rPr>
              <a:t>response_code</a:t>
            </a:r>
            <a:r>
              <a:rPr lang="en-GB" sz="2400" b="1" dirty="0">
                <a:solidFill>
                  <a:srgbClr val="008000"/>
                </a:solidFill>
                <a:effectLst/>
              </a:rPr>
              <a:t>=~"5[0-9]+"} / </a:t>
            </a:r>
            <a:r>
              <a:rPr lang="en-GB" sz="2400" b="1" dirty="0" err="1">
                <a:solidFill>
                  <a:srgbClr val="008000"/>
                </a:solidFill>
                <a:effectLst/>
              </a:rPr>
              <a:t>rps</a:t>
            </a:r>
            <a:r>
              <a:rPr lang="en-GB" sz="2400" b="1" dirty="0">
                <a:solidFill>
                  <a:srgbClr val="008000"/>
                </a:solidFill>
                <a:effectLst/>
              </a:rPr>
              <a:t> * 100</a:t>
            </a:r>
            <a:endParaRPr lang="en-RO" sz="2400" dirty="0"/>
          </a:p>
        </p:txBody>
      </p:sp>
    </p:spTree>
    <p:extLst>
      <p:ext uri="{BB962C8B-B14F-4D97-AF65-F5344CB8AC3E}">
        <p14:creationId xmlns:p14="http://schemas.microsoft.com/office/powerpoint/2010/main" val="1112198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ro-RO" dirty="0" err="1"/>
              <a:t>Alerting</a:t>
            </a:r>
            <a:endParaRPr lang="ro-RO" dirty="0"/>
          </a:p>
        </p:txBody>
      </p:sp>
      <p:sp>
        <p:nvSpPr>
          <p:cNvPr id="5" name="Content Placeholder 4">
            <a:extLst>
              <a:ext uri="{FF2B5EF4-FFF2-40B4-BE49-F238E27FC236}">
                <a16:creationId xmlns:a16="http://schemas.microsoft.com/office/drawing/2014/main" id="{9DAF0E91-E5ED-72E3-B882-0C0294C605C6}"/>
              </a:ext>
            </a:extLst>
          </p:cNvPr>
          <p:cNvSpPr>
            <a:spLocks noGrp="1"/>
          </p:cNvSpPr>
          <p:nvPr>
            <p:ph sz="quarter" idx="12"/>
          </p:nvPr>
        </p:nvSpPr>
        <p:spPr/>
        <p:txBody>
          <a:bodyPr>
            <a:normAutofit fontScale="85000" lnSpcReduction="20000"/>
          </a:bodyPr>
          <a:lstStyle/>
          <a:p>
            <a:pPr marL="352425" indent="-342900" fontAlgn="ctr">
              <a:lnSpc>
                <a:spcPct val="150000"/>
              </a:lnSpc>
            </a:pPr>
            <a:r>
              <a:rPr lang="en-US" dirty="0">
                <a:latin typeface="Adobe Clean" panose="020B0503020404020204" pitchFamily="34" charset="0"/>
                <a:ea typeface="Adobe Clean" charset="0"/>
                <a:cs typeface="Adobe Clean" charset="0"/>
              </a:rPr>
              <a:t>Based on SLTs</a:t>
            </a:r>
          </a:p>
          <a:p>
            <a:pPr marL="352425" indent="-342900" fontAlgn="ctr">
              <a:lnSpc>
                <a:spcPct val="150000"/>
              </a:lnSpc>
            </a:pPr>
            <a:endParaRPr lang="en-US" dirty="0">
              <a:latin typeface="Adobe Clean" panose="020B0503020404020204" pitchFamily="34" charset="0"/>
              <a:ea typeface="Adobe Clean" charset="0"/>
              <a:cs typeface="Adobe Clean" charset="0"/>
            </a:endParaRPr>
          </a:p>
          <a:p>
            <a:pPr marL="352425" indent="-342900" fontAlgn="ctr">
              <a:lnSpc>
                <a:spcPct val="150000"/>
              </a:lnSpc>
            </a:pPr>
            <a:endParaRPr lang="en-US" dirty="0">
              <a:latin typeface="Adobe Clean" panose="020B0503020404020204" pitchFamily="34" charset="0"/>
              <a:ea typeface="Adobe Clean" charset="0"/>
              <a:cs typeface="Adobe Clean" charset="0"/>
            </a:endParaRPr>
          </a:p>
          <a:p>
            <a:pPr marL="352425" indent="-342900" fontAlgn="ctr">
              <a:lnSpc>
                <a:spcPct val="150000"/>
              </a:lnSpc>
            </a:pPr>
            <a:endParaRPr lang="en-US" dirty="0">
              <a:latin typeface="Adobe Clean" panose="020B0503020404020204" pitchFamily="34" charset="0"/>
              <a:ea typeface="Adobe Clean" charset="0"/>
              <a:cs typeface="Adobe Clean" charset="0"/>
            </a:endParaRPr>
          </a:p>
          <a:p>
            <a:pPr marL="352425" indent="-342900" fontAlgn="ctr">
              <a:lnSpc>
                <a:spcPct val="150000"/>
              </a:lnSpc>
            </a:pPr>
            <a:endParaRPr lang="en-US" dirty="0">
              <a:latin typeface="Adobe Clean" panose="020B0503020404020204" pitchFamily="34" charset="0"/>
              <a:ea typeface="Adobe Clean" charset="0"/>
              <a:cs typeface="Adobe Clean" charset="0"/>
            </a:endParaRPr>
          </a:p>
          <a:p>
            <a:pPr marL="352425" indent="-342900" fontAlgn="ctr">
              <a:lnSpc>
                <a:spcPct val="150000"/>
              </a:lnSpc>
            </a:pPr>
            <a:r>
              <a:rPr lang="en-US" dirty="0">
                <a:latin typeface="Adobe Clean" panose="020B0503020404020204" pitchFamily="34" charset="0"/>
                <a:ea typeface="Adobe Clean" charset="0"/>
                <a:cs typeface="Adobe Clean" charset="0"/>
              </a:rPr>
              <a:t>Alert classification</a:t>
            </a:r>
          </a:p>
          <a:p>
            <a:pPr marL="829766" lvl="2" indent="-342900" fontAlgn="ctr">
              <a:lnSpc>
                <a:spcPct val="150000"/>
              </a:lnSpc>
            </a:pPr>
            <a:r>
              <a:rPr lang="en-US" sz="2200" b="1" dirty="0">
                <a:latin typeface="Adobe Clean" panose="020B0503020404020204" pitchFamily="34" charset="0"/>
                <a:ea typeface="Adobe Clean" charset="0"/>
                <a:cs typeface="Adobe Clean" charset="0"/>
              </a:rPr>
              <a:t>Critical – Incident – Phone Call</a:t>
            </a:r>
            <a:endParaRPr lang="en-US" sz="2200" dirty="0">
              <a:latin typeface="Adobe Clean" panose="020B0503020404020204" pitchFamily="34" charset="0"/>
              <a:ea typeface="Adobe Clean" charset="0"/>
              <a:cs typeface="Adobe Clean" charset="0"/>
            </a:endParaRPr>
          </a:p>
          <a:p>
            <a:pPr marL="829766" lvl="2" indent="-342900" fontAlgn="ctr">
              <a:lnSpc>
                <a:spcPct val="150000"/>
              </a:lnSpc>
            </a:pPr>
            <a:r>
              <a:rPr lang="en-US" sz="2200" b="1" dirty="0">
                <a:latin typeface="Adobe Clean" panose="020B0503020404020204" pitchFamily="34" charset="0"/>
                <a:ea typeface="Adobe Clean" charset="0"/>
                <a:cs typeface="Adobe Clean" charset="0"/>
              </a:rPr>
              <a:t>Warning - SMS</a:t>
            </a:r>
            <a:endParaRPr lang="en-US" sz="2200" dirty="0">
              <a:latin typeface="Adobe Clean" panose="020B0503020404020204" pitchFamily="34" charset="0"/>
              <a:ea typeface="Adobe Clean" charset="0"/>
              <a:cs typeface="Adobe Clean" charset="0"/>
            </a:endParaRPr>
          </a:p>
          <a:p>
            <a:pPr marL="829766" lvl="2" indent="-342900" fontAlgn="ctr">
              <a:lnSpc>
                <a:spcPct val="150000"/>
              </a:lnSpc>
            </a:pPr>
            <a:r>
              <a:rPr lang="en-US" sz="2200" b="1" dirty="0">
                <a:latin typeface="Adobe Clean" panose="020B0503020404020204" pitchFamily="34" charset="0"/>
                <a:ea typeface="Adobe Clean" charset="0"/>
                <a:cs typeface="Adobe Clean" charset="0"/>
              </a:rPr>
              <a:t>Info - email</a:t>
            </a:r>
            <a:endParaRPr lang="en-US" sz="2200" dirty="0">
              <a:latin typeface="Adobe Clean" panose="020B0503020404020204" pitchFamily="34" charset="0"/>
              <a:ea typeface="Adobe Clean" charset="0"/>
              <a:cs typeface="Adobe Clean" charset="0"/>
            </a:endParaRPr>
          </a:p>
          <a:p>
            <a:endParaRPr lang="en-RO" dirty="0"/>
          </a:p>
        </p:txBody>
      </p:sp>
      <p:pic>
        <p:nvPicPr>
          <p:cNvPr id="12" name="Picture 11" descr="Graphical user interface, text&#10;&#10;Description automatically generated">
            <a:extLst>
              <a:ext uri="{FF2B5EF4-FFF2-40B4-BE49-F238E27FC236}">
                <a16:creationId xmlns:a16="http://schemas.microsoft.com/office/drawing/2014/main" id="{7C9B8C21-5E00-4DC0-2CC8-3EE99B4FE0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1000"/>
                    </a14:imgEffect>
                    <a14:imgEffect>
                      <a14:brightnessContrast bright="-7000" contrast="50000"/>
                    </a14:imgEffect>
                  </a14:imgLayer>
                </a14:imgProps>
              </a:ext>
              <a:ext uri="{28A0092B-C50C-407E-A947-70E740481C1C}">
                <a14:useLocalDpi xmlns:a14="http://schemas.microsoft.com/office/drawing/2010/main" val="0"/>
              </a:ext>
            </a:extLst>
          </a:blip>
          <a:stretch>
            <a:fillRect/>
          </a:stretch>
        </p:blipFill>
        <p:spPr>
          <a:xfrm>
            <a:off x="940920" y="1900518"/>
            <a:ext cx="8140700" cy="2286000"/>
          </a:xfrm>
          <a:prstGeom prst="rect">
            <a:avLst/>
          </a:prstGeom>
          <a:ln>
            <a:solidFill>
              <a:schemeClr val="tx1"/>
            </a:solidFill>
          </a:ln>
        </p:spPr>
      </p:pic>
    </p:spTree>
    <p:extLst>
      <p:ext uri="{BB962C8B-B14F-4D97-AF65-F5344CB8AC3E}">
        <p14:creationId xmlns:p14="http://schemas.microsoft.com/office/powerpoint/2010/main" val="1345021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18B0C-1AEB-49EC-8156-7EA1121A83C0}"/>
              </a:ext>
            </a:extLst>
          </p:cNvPr>
          <p:cNvSpPr>
            <a:spLocks noGrp="1"/>
          </p:cNvSpPr>
          <p:nvPr>
            <p:ph type="title"/>
          </p:nvPr>
        </p:nvSpPr>
        <p:spPr/>
        <p:txBody>
          <a:bodyPr>
            <a:normAutofit/>
          </a:bodyPr>
          <a:lstStyle/>
          <a:p>
            <a:r>
              <a:rPr lang="ro-RO" dirty="0"/>
              <a:t>Despre mine - </a:t>
            </a:r>
            <a:r>
              <a:rPr lang="en-RO" dirty="0"/>
              <a:t>Alexandra Tudor</a:t>
            </a:r>
            <a:endParaRPr lang="ro-RO" dirty="0"/>
          </a:p>
        </p:txBody>
      </p:sp>
      <p:sp>
        <p:nvSpPr>
          <p:cNvPr id="8" name="Content Placeholder 7">
            <a:extLst>
              <a:ext uri="{FF2B5EF4-FFF2-40B4-BE49-F238E27FC236}">
                <a16:creationId xmlns:a16="http://schemas.microsoft.com/office/drawing/2014/main" id="{8CEE5FCC-451A-B376-9CDA-B4CF38E8E782}"/>
              </a:ext>
            </a:extLst>
          </p:cNvPr>
          <p:cNvSpPr>
            <a:spLocks noGrp="1"/>
          </p:cNvSpPr>
          <p:nvPr>
            <p:ph sz="quarter" idx="12"/>
          </p:nvPr>
        </p:nvSpPr>
        <p:spPr>
          <a:xfrm>
            <a:off x="2416629" y="1312801"/>
            <a:ext cx="9254912" cy="5011408"/>
          </a:xfrm>
        </p:spPr>
        <p:txBody>
          <a:bodyPr/>
          <a:lstStyle/>
          <a:p>
            <a:r>
              <a:rPr lang="en-RO" dirty="0"/>
              <a:t>Universitatea Politehnica, Bucuresti</a:t>
            </a:r>
          </a:p>
          <a:p>
            <a:pPr lvl="1"/>
            <a:r>
              <a:rPr lang="en-RO" dirty="0"/>
              <a:t>Facultatea de Automatica si Calculatoare, sectia Calculatoare</a:t>
            </a:r>
          </a:p>
          <a:p>
            <a:pPr lvl="1"/>
            <a:r>
              <a:rPr lang="en-RO" dirty="0"/>
              <a:t>2012 - 2016</a:t>
            </a:r>
          </a:p>
          <a:p>
            <a:endParaRPr lang="en-GB" dirty="0"/>
          </a:p>
          <a:p>
            <a:endParaRPr lang="en-GB" dirty="0"/>
          </a:p>
          <a:p>
            <a:r>
              <a:rPr lang="en-GB" dirty="0"/>
              <a:t>Adobe Systems Romania</a:t>
            </a:r>
            <a:r>
              <a:rPr lang="en-RO" dirty="0"/>
              <a:t>, Bucuresti</a:t>
            </a:r>
          </a:p>
          <a:p>
            <a:pPr lvl="1"/>
            <a:r>
              <a:rPr lang="en-GB" dirty="0"/>
              <a:t>Site Reliability Engineer</a:t>
            </a:r>
          </a:p>
          <a:p>
            <a:pPr lvl="1"/>
            <a:r>
              <a:rPr lang="en-GB" dirty="0"/>
              <a:t>2017 - </a:t>
            </a:r>
            <a:r>
              <a:rPr lang="en-GB" dirty="0" err="1"/>
              <a:t>Prezent</a:t>
            </a:r>
            <a:endParaRPr lang="en-GB" dirty="0"/>
          </a:p>
        </p:txBody>
      </p:sp>
      <p:pic>
        <p:nvPicPr>
          <p:cNvPr id="10" name="Picture 9" descr="Logo&#10;&#10;Description automatically generated">
            <a:extLst>
              <a:ext uri="{FF2B5EF4-FFF2-40B4-BE49-F238E27FC236}">
                <a16:creationId xmlns:a16="http://schemas.microsoft.com/office/drawing/2014/main" id="{E39D0027-0B72-4F52-A062-D18B1EB44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59" y="1481471"/>
            <a:ext cx="1709946" cy="1693504"/>
          </a:xfrm>
          <a:prstGeom prst="rect">
            <a:avLst/>
          </a:prstGeom>
        </p:spPr>
      </p:pic>
      <p:pic>
        <p:nvPicPr>
          <p:cNvPr id="20" name="Picture 19" descr="Logo&#10;&#10;Description automatically generated">
            <a:extLst>
              <a:ext uri="{FF2B5EF4-FFF2-40B4-BE49-F238E27FC236}">
                <a16:creationId xmlns:a16="http://schemas.microsoft.com/office/drawing/2014/main" id="{05C9AE61-15DB-6F1D-E230-688607F0E1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454" y="3496332"/>
            <a:ext cx="1780718" cy="2392840"/>
          </a:xfrm>
          <a:prstGeom prst="rect">
            <a:avLst/>
          </a:prstGeom>
        </p:spPr>
      </p:pic>
      <p:pic>
        <p:nvPicPr>
          <p:cNvPr id="22" name="Picture 21" descr="A person with red hair&#10;&#10;Description automatically generated with low confidence">
            <a:extLst>
              <a:ext uri="{FF2B5EF4-FFF2-40B4-BE49-F238E27FC236}">
                <a16:creationId xmlns:a16="http://schemas.microsoft.com/office/drawing/2014/main" id="{0FBC8F69-D8BE-EBC8-9ACC-B43E617C9EAD}"/>
              </a:ext>
            </a:extLst>
          </p:cNvPr>
          <p:cNvPicPr>
            <a:picLocks noChangeAspect="1"/>
          </p:cNvPicPr>
          <p:nvPr/>
        </p:nvPicPr>
        <p:blipFill rotWithShape="1">
          <a:blip r:embed="rId5">
            <a:extLst>
              <a:ext uri="{28A0092B-C50C-407E-A947-70E740481C1C}">
                <a14:useLocalDpi xmlns:a14="http://schemas.microsoft.com/office/drawing/2010/main" val="0"/>
              </a:ext>
            </a:extLst>
          </a:blip>
          <a:srcRect l="14036"/>
          <a:stretch/>
        </p:blipFill>
        <p:spPr>
          <a:xfrm>
            <a:off x="9118582" y="3349633"/>
            <a:ext cx="2598964" cy="2579913"/>
          </a:xfrm>
          <a:prstGeom prst="rect">
            <a:avLst/>
          </a:prstGeom>
        </p:spPr>
      </p:pic>
    </p:spTree>
    <p:extLst>
      <p:ext uri="{BB962C8B-B14F-4D97-AF65-F5344CB8AC3E}">
        <p14:creationId xmlns:p14="http://schemas.microsoft.com/office/powerpoint/2010/main" val="4104891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ro-RO" dirty="0"/>
              <a:t>On </a:t>
            </a:r>
            <a:r>
              <a:rPr lang="ro-RO" dirty="0" err="1"/>
              <a:t>Call</a:t>
            </a:r>
            <a:endParaRPr lang="ro-RO" dirty="0"/>
          </a:p>
        </p:txBody>
      </p:sp>
      <p:sp>
        <p:nvSpPr>
          <p:cNvPr id="6" name="Content Placeholder 2">
            <a:extLst>
              <a:ext uri="{FF2B5EF4-FFF2-40B4-BE49-F238E27FC236}">
                <a16:creationId xmlns:a16="http://schemas.microsoft.com/office/drawing/2014/main" id="{DB5B4995-1B6C-A0AF-EE7A-214660636819}"/>
              </a:ext>
            </a:extLst>
          </p:cNvPr>
          <p:cNvSpPr txBox="1">
            <a:spLocks/>
          </p:cNvSpPr>
          <p:nvPr/>
        </p:nvSpPr>
        <p:spPr>
          <a:xfrm>
            <a:off x="1378005" y="1120990"/>
            <a:ext cx="10309157" cy="5099510"/>
          </a:xfrm>
          <a:prstGeom prst="rect">
            <a:avLst/>
          </a:prstGeom>
        </p:spPr>
        <p:txBody>
          <a:bodyPr vert="horz" lIns="108829" tIns="54414" rIns="108829" bIns="54414"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42900" fontAlgn="ctr"/>
            <a:r>
              <a:rPr lang="en-US" dirty="0">
                <a:latin typeface="Adobe Clean" panose="020B0503020404020204" pitchFamily="34" charset="0"/>
                <a:ea typeface="Adobe Clean" charset="0"/>
                <a:cs typeface="Adobe Clean" charset="0"/>
              </a:rPr>
              <a:t>On-Call model</a:t>
            </a:r>
          </a:p>
          <a:p>
            <a:pPr marL="829766" lvl="2" indent="-342900" fontAlgn="ctr">
              <a:lnSpc>
                <a:spcPct val="150000"/>
              </a:lnSpc>
            </a:pPr>
            <a:r>
              <a:rPr lang="en-US" sz="2400" dirty="0">
                <a:latin typeface="Adobe Clean" panose="020B0503020404020204" pitchFamily="34" charset="0"/>
                <a:ea typeface="Adobe Clean" charset="0"/>
                <a:cs typeface="Adobe Clean" charset="0"/>
              </a:rPr>
              <a:t>Introducing the </a:t>
            </a:r>
            <a:r>
              <a:rPr lang="en-US" sz="2400" b="1" dirty="0">
                <a:latin typeface="Adobe Clean" panose="020B0503020404020204" pitchFamily="34" charset="0"/>
                <a:ea typeface="Adobe Clean" charset="0"/>
                <a:cs typeface="Adobe Clean" charset="0"/>
              </a:rPr>
              <a:t>On-Call</a:t>
            </a:r>
            <a:r>
              <a:rPr lang="en-US" sz="2400" dirty="0">
                <a:latin typeface="Adobe Clean" panose="020B0503020404020204" pitchFamily="34" charset="0"/>
                <a:ea typeface="Adobe Clean" charset="0"/>
                <a:cs typeface="Adobe Clean" charset="0"/>
              </a:rPr>
              <a:t> &amp; </a:t>
            </a:r>
            <a:r>
              <a:rPr lang="en-US" sz="2400" b="1" dirty="0">
                <a:latin typeface="Adobe Clean" panose="020B0503020404020204" pitchFamily="34" charset="0"/>
                <a:ea typeface="Adobe Clean" charset="0"/>
                <a:cs typeface="Adobe Clean" charset="0"/>
              </a:rPr>
              <a:t>On-Duty</a:t>
            </a:r>
            <a:r>
              <a:rPr lang="en-US" sz="2400" dirty="0">
                <a:latin typeface="Adobe Clean" panose="020B0503020404020204" pitchFamily="34" charset="0"/>
                <a:ea typeface="Adobe Clean" charset="0"/>
                <a:cs typeface="Adobe Clean" charset="0"/>
              </a:rPr>
              <a:t> Engineers</a:t>
            </a:r>
          </a:p>
          <a:p>
            <a:pPr marL="829766" lvl="2" indent="-342900" fontAlgn="ctr">
              <a:lnSpc>
                <a:spcPct val="150000"/>
              </a:lnSpc>
            </a:pPr>
            <a:r>
              <a:rPr lang="en-US" sz="2400" dirty="0">
                <a:latin typeface="Adobe Clean" panose="020B0503020404020204" pitchFamily="34" charset="0"/>
                <a:ea typeface="Adobe Clean" charset="0"/>
                <a:cs typeface="Adobe Clean" charset="0"/>
              </a:rPr>
              <a:t>MTTD, MTTR, MTBF</a:t>
            </a:r>
          </a:p>
          <a:p>
            <a:pPr marL="352425" indent="-342900" fontAlgn="ctr">
              <a:lnSpc>
                <a:spcPct val="200000"/>
              </a:lnSpc>
            </a:pPr>
            <a:r>
              <a:rPr lang="en-US" dirty="0">
                <a:latin typeface="Adobe Clean" panose="020B0503020404020204" pitchFamily="34" charset="0"/>
                <a:ea typeface="Adobe Clean" charset="0"/>
                <a:cs typeface="Adobe Clean" charset="0"/>
              </a:rPr>
              <a:t>Alerts and SOPs (Standard Operating Procedures)</a:t>
            </a:r>
          </a:p>
          <a:p>
            <a:pPr marL="352425" indent="-342900" fontAlgn="ctr">
              <a:lnSpc>
                <a:spcPct val="200000"/>
              </a:lnSpc>
            </a:pPr>
            <a:endParaRPr lang="en-US" dirty="0">
              <a:latin typeface="Adobe Clean" panose="020B0503020404020204" pitchFamily="34" charset="0"/>
              <a:ea typeface="Adobe Clean" charset="0"/>
              <a:cs typeface="Adobe Clean" charset="0"/>
            </a:endParaRPr>
          </a:p>
          <a:p>
            <a:pPr marL="352425" indent="-342900" fontAlgn="ctr">
              <a:lnSpc>
                <a:spcPct val="200000"/>
              </a:lnSpc>
            </a:pPr>
            <a:r>
              <a:rPr lang="en-US" dirty="0">
                <a:latin typeface="Adobe Clean" panose="020B0503020404020204" pitchFamily="34" charset="0"/>
                <a:ea typeface="Adobe Clean" charset="0"/>
                <a:cs typeface="Adobe Clean" charset="0"/>
              </a:rPr>
              <a:t>Postmortem process</a:t>
            </a:r>
          </a:p>
          <a:p>
            <a:pPr marL="829766" lvl="2" indent="-342900" fontAlgn="ctr">
              <a:lnSpc>
                <a:spcPct val="160000"/>
              </a:lnSpc>
            </a:pPr>
            <a:r>
              <a:rPr lang="en-US" sz="2400" dirty="0">
                <a:latin typeface="Adobe Clean" panose="020B0503020404020204" pitchFamily="34" charset="0"/>
              </a:rPr>
              <a:t>Action Items</a:t>
            </a:r>
          </a:p>
        </p:txBody>
      </p:sp>
      <p:grpSp>
        <p:nvGrpSpPr>
          <p:cNvPr id="7" name="Group 6">
            <a:extLst>
              <a:ext uri="{FF2B5EF4-FFF2-40B4-BE49-F238E27FC236}">
                <a16:creationId xmlns:a16="http://schemas.microsoft.com/office/drawing/2014/main" id="{6E6BD27C-BC6F-C760-AA9A-315C1F7A3E03}"/>
              </a:ext>
            </a:extLst>
          </p:cNvPr>
          <p:cNvGrpSpPr/>
          <p:nvPr/>
        </p:nvGrpSpPr>
        <p:grpSpPr>
          <a:xfrm>
            <a:off x="302435" y="1120990"/>
            <a:ext cx="1054800" cy="1026000"/>
            <a:chOff x="3842527" y="1993766"/>
            <a:chExt cx="1670250" cy="1668345"/>
          </a:xfrm>
        </p:grpSpPr>
        <p:sp>
          <p:nvSpPr>
            <p:cNvPr id="8" name="object 16">
              <a:extLst>
                <a:ext uri="{FF2B5EF4-FFF2-40B4-BE49-F238E27FC236}">
                  <a16:creationId xmlns:a16="http://schemas.microsoft.com/office/drawing/2014/main" id="{AB13FAAC-B977-D273-D3EB-F750171AC1AC}"/>
                </a:ext>
              </a:extLst>
            </p:cNvPr>
            <p:cNvSpPr/>
            <p:nvPr/>
          </p:nvSpPr>
          <p:spPr>
            <a:xfrm>
              <a:off x="3842527" y="1993766"/>
              <a:ext cx="1670250" cy="1668345"/>
            </a:xfrm>
            <a:custGeom>
              <a:avLst/>
              <a:gdLst/>
              <a:ahLst/>
              <a:cxnLst/>
              <a:rect l="l" t="t" r="r" b="b"/>
              <a:pathLst>
                <a:path w="1670685" h="1668779">
                  <a:moveTo>
                    <a:pt x="835152" y="0"/>
                  </a:moveTo>
                  <a:lnTo>
                    <a:pt x="787760" y="1320"/>
                  </a:lnTo>
                  <a:lnTo>
                    <a:pt x="741063" y="5236"/>
                  </a:lnTo>
                  <a:lnTo>
                    <a:pt x="695129" y="11676"/>
                  </a:lnTo>
                  <a:lnTo>
                    <a:pt x="650030" y="20570"/>
                  </a:lnTo>
                  <a:lnTo>
                    <a:pt x="605836" y="31847"/>
                  </a:lnTo>
                  <a:lnTo>
                    <a:pt x="562618" y="45437"/>
                  </a:lnTo>
                  <a:lnTo>
                    <a:pt x="520445" y="61270"/>
                  </a:lnTo>
                  <a:lnTo>
                    <a:pt x="479389" y="79275"/>
                  </a:lnTo>
                  <a:lnTo>
                    <a:pt x="439521" y="99381"/>
                  </a:lnTo>
                  <a:lnTo>
                    <a:pt x="400909" y="121519"/>
                  </a:lnTo>
                  <a:lnTo>
                    <a:pt x="363626" y="145618"/>
                  </a:lnTo>
                  <a:lnTo>
                    <a:pt x="327741" y="171607"/>
                  </a:lnTo>
                  <a:lnTo>
                    <a:pt x="293326" y="199416"/>
                  </a:lnTo>
                  <a:lnTo>
                    <a:pt x="260450" y="228974"/>
                  </a:lnTo>
                  <a:lnTo>
                    <a:pt x="229184" y="260211"/>
                  </a:lnTo>
                  <a:lnTo>
                    <a:pt x="199598" y="293057"/>
                  </a:lnTo>
                  <a:lnTo>
                    <a:pt x="171764" y="327442"/>
                  </a:lnTo>
                  <a:lnTo>
                    <a:pt x="145751" y="363294"/>
                  </a:lnTo>
                  <a:lnTo>
                    <a:pt x="121630" y="400543"/>
                  </a:lnTo>
                  <a:lnTo>
                    <a:pt x="99472" y="439119"/>
                  </a:lnTo>
                  <a:lnTo>
                    <a:pt x="79347" y="478951"/>
                  </a:lnTo>
                  <a:lnTo>
                    <a:pt x="61326" y="519970"/>
                  </a:lnTo>
                  <a:lnTo>
                    <a:pt x="45479" y="562104"/>
                  </a:lnTo>
                  <a:lnTo>
                    <a:pt x="31876" y="605283"/>
                  </a:lnTo>
                  <a:lnTo>
                    <a:pt x="20589" y="649437"/>
                  </a:lnTo>
                  <a:lnTo>
                    <a:pt x="11687" y="694495"/>
                  </a:lnTo>
                  <a:lnTo>
                    <a:pt x="5241" y="740386"/>
                  </a:lnTo>
                  <a:lnTo>
                    <a:pt x="1322" y="787041"/>
                  </a:lnTo>
                  <a:lnTo>
                    <a:pt x="0" y="834389"/>
                  </a:lnTo>
                  <a:lnTo>
                    <a:pt x="1322" y="881738"/>
                  </a:lnTo>
                  <a:lnTo>
                    <a:pt x="5241" y="928393"/>
                  </a:lnTo>
                  <a:lnTo>
                    <a:pt x="11687" y="974284"/>
                  </a:lnTo>
                  <a:lnTo>
                    <a:pt x="20589" y="1019342"/>
                  </a:lnTo>
                  <a:lnTo>
                    <a:pt x="31876" y="1063496"/>
                  </a:lnTo>
                  <a:lnTo>
                    <a:pt x="45479" y="1106675"/>
                  </a:lnTo>
                  <a:lnTo>
                    <a:pt x="61326" y="1148809"/>
                  </a:lnTo>
                  <a:lnTo>
                    <a:pt x="79347" y="1189828"/>
                  </a:lnTo>
                  <a:lnTo>
                    <a:pt x="99472" y="1229660"/>
                  </a:lnTo>
                  <a:lnTo>
                    <a:pt x="121630" y="1268236"/>
                  </a:lnTo>
                  <a:lnTo>
                    <a:pt x="145751" y="1305485"/>
                  </a:lnTo>
                  <a:lnTo>
                    <a:pt x="171764" y="1341337"/>
                  </a:lnTo>
                  <a:lnTo>
                    <a:pt x="199598" y="1375722"/>
                  </a:lnTo>
                  <a:lnTo>
                    <a:pt x="229184" y="1408568"/>
                  </a:lnTo>
                  <a:lnTo>
                    <a:pt x="260450" y="1439805"/>
                  </a:lnTo>
                  <a:lnTo>
                    <a:pt x="293326" y="1469363"/>
                  </a:lnTo>
                  <a:lnTo>
                    <a:pt x="327741" y="1497172"/>
                  </a:lnTo>
                  <a:lnTo>
                    <a:pt x="363626" y="1523161"/>
                  </a:lnTo>
                  <a:lnTo>
                    <a:pt x="400909" y="1547260"/>
                  </a:lnTo>
                  <a:lnTo>
                    <a:pt x="439521" y="1569398"/>
                  </a:lnTo>
                  <a:lnTo>
                    <a:pt x="479389" y="1589504"/>
                  </a:lnTo>
                  <a:lnTo>
                    <a:pt x="520445" y="1607509"/>
                  </a:lnTo>
                  <a:lnTo>
                    <a:pt x="562618" y="1623342"/>
                  </a:lnTo>
                  <a:lnTo>
                    <a:pt x="605836" y="1636932"/>
                  </a:lnTo>
                  <a:lnTo>
                    <a:pt x="650030" y="1648209"/>
                  </a:lnTo>
                  <a:lnTo>
                    <a:pt x="695129" y="1657103"/>
                  </a:lnTo>
                  <a:lnTo>
                    <a:pt x="741063" y="1663543"/>
                  </a:lnTo>
                  <a:lnTo>
                    <a:pt x="787760" y="1667459"/>
                  </a:lnTo>
                  <a:lnTo>
                    <a:pt x="835152" y="1668779"/>
                  </a:lnTo>
                  <a:lnTo>
                    <a:pt x="882543" y="1667459"/>
                  </a:lnTo>
                  <a:lnTo>
                    <a:pt x="929240" y="1663543"/>
                  </a:lnTo>
                  <a:lnTo>
                    <a:pt x="975174" y="1657103"/>
                  </a:lnTo>
                  <a:lnTo>
                    <a:pt x="1020273" y="1648209"/>
                  </a:lnTo>
                  <a:lnTo>
                    <a:pt x="1064467" y="1636932"/>
                  </a:lnTo>
                  <a:lnTo>
                    <a:pt x="1107685" y="1623342"/>
                  </a:lnTo>
                  <a:lnTo>
                    <a:pt x="1149858" y="1607509"/>
                  </a:lnTo>
                  <a:lnTo>
                    <a:pt x="1190914" y="1589504"/>
                  </a:lnTo>
                  <a:lnTo>
                    <a:pt x="1230782" y="1569398"/>
                  </a:lnTo>
                  <a:lnTo>
                    <a:pt x="1269394" y="1547260"/>
                  </a:lnTo>
                  <a:lnTo>
                    <a:pt x="1306677" y="1523161"/>
                  </a:lnTo>
                  <a:lnTo>
                    <a:pt x="1342562" y="1497172"/>
                  </a:lnTo>
                  <a:lnTo>
                    <a:pt x="1376977" y="1469363"/>
                  </a:lnTo>
                  <a:lnTo>
                    <a:pt x="1409853" y="1439805"/>
                  </a:lnTo>
                  <a:lnTo>
                    <a:pt x="1441119" y="1408568"/>
                  </a:lnTo>
                  <a:lnTo>
                    <a:pt x="1470705" y="1375722"/>
                  </a:lnTo>
                  <a:lnTo>
                    <a:pt x="1498539" y="1341337"/>
                  </a:lnTo>
                  <a:lnTo>
                    <a:pt x="1524552" y="1305485"/>
                  </a:lnTo>
                  <a:lnTo>
                    <a:pt x="1548673" y="1268236"/>
                  </a:lnTo>
                  <a:lnTo>
                    <a:pt x="1570831" y="1229660"/>
                  </a:lnTo>
                  <a:lnTo>
                    <a:pt x="1590956" y="1189828"/>
                  </a:lnTo>
                  <a:lnTo>
                    <a:pt x="1608977" y="1148809"/>
                  </a:lnTo>
                  <a:lnTo>
                    <a:pt x="1624824" y="1106675"/>
                  </a:lnTo>
                  <a:lnTo>
                    <a:pt x="1638427" y="1063496"/>
                  </a:lnTo>
                  <a:lnTo>
                    <a:pt x="1649714" y="1019342"/>
                  </a:lnTo>
                  <a:lnTo>
                    <a:pt x="1658616" y="974284"/>
                  </a:lnTo>
                  <a:lnTo>
                    <a:pt x="1665062" y="928393"/>
                  </a:lnTo>
                  <a:lnTo>
                    <a:pt x="1668981" y="881738"/>
                  </a:lnTo>
                  <a:lnTo>
                    <a:pt x="1670304" y="834389"/>
                  </a:lnTo>
                  <a:lnTo>
                    <a:pt x="1668981" y="787041"/>
                  </a:lnTo>
                  <a:lnTo>
                    <a:pt x="1665062" y="740386"/>
                  </a:lnTo>
                  <a:lnTo>
                    <a:pt x="1658616" y="694495"/>
                  </a:lnTo>
                  <a:lnTo>
                    <a:pt x="1649714" y="649437"/>
                  </a:lnTo>
                  <a:lnTo>
                    <a:pt x="1638427" y="605283"/>
                  </a:lnTo>
                  <a:lnTo>
                    <a:pt x="1624824" y="562104"/>
                  </a:lnTo>
                  <a:lnTo>
                    <a:pt x="1608977" y="519970"/>
                  </a:lnTo>
                  <a:lnTo>
                    <a:pt x="1590956" y="478951"/>
                  </a:lnTo>
                  <a:lnTo>
                    <a:pt x="1570831" y="439119"/>
                  </a:lnTo>
                  <a:lnTo>
                    <a:pt x="1548673" y="400543"/>
                  </a:lnTo>
                  <a:lnTo>
                    <a:pt x="1524552" y="363294"/>
                  </a:lnTo>
                  <a:lnTo>
                    <a:pt x="1498539" y="327442"/>
                  </a:lnTo>
                  <a:lnTo>
                    <a:pt x="1470705" y="293057"/>
                  </a:lnTo>
                  <a:lnTo>
                    <a:pt x="1441119" y="260211"/>
                  </a:lnTo>
                  <a:lnTo>
                    <a:pt x="1409853" y="228974"/>
                  </a:lnTo>
                  <a:lnTo>
                    <a:pt x="1376977" y="199416"/>
                  </a:lnTo>
                  <a:lnTo>
                    <a:pt x="1342562" y="171607"/>
                  </a:lnTo>
                  <a:lnTo>
                    <a:pt x="1306677" y="145618"/>
                  </a:lnTo>
                  <a:lnTo>
                    <a:pt x="1269394" y="121519"/>
                  </a:lnTo>
                  <a:lnTo>
                    <a:pt x="1230782" y="99381"/>
                  </a:lnTo>
                  <a:lnTo>
                    <a:pt x="1190914" y="79275"/>
                  </a:lnTo>
                  <a:lnTo>
                    <a:pt x="1149858" y="61270"/>
                  </a:lnTo>
                  <a:lnTo>
                    <a:pt x="1107685" y="45437"/>
                  </a:lnTo>
                  <a:lnTo>
                    <a:pt x="1064467" y="31847"/>
                  </a:lnTo>
                  <a:lnTo>
                    <a:pt x="1020273" y="20570"/>
                  </a:lnTo>
                  <a:lnTo>
                    <a:pt x="975174" y="11676"/>
                  </a:lnTo>
                  <a:lnTo>
                    <a:pt x="929240" y="5236"/>
                  </a:lnTo>
                  <a:lnTo>
                    <a:pt x="882543" y="1320"/>
                  </a:lnTo>
                  <a:lnTo>
                    <a:pt x="835152" y="0"/>
                  </a:lnTo>
                  <a:close/>
                </a:path>
              </a:pathLst>
            </a:custGeom>
            <a:solidFill>
              <a:srgbClr val="0488BB">
                <a:alpha val="41958"/>
              </a:srgbClr>
            </a:solidFill>
          </p:spPr>
          <p:txBody>
            <a:bodyPr wrap="square" lIns="0" tIns="0" rIns="0" bIns="0" rtlCol="0"/>
            <a:lstStyle/>
            <a:p>
              <a:endParaRPr sz="1799"/>
            </a:p>
          </p:txBody>
        </p:sp>
        <p:sp>
          <p:nvSpPr>
            <p:cNvPr id="9" name="object 17">
              <a:extLst>
                <a:ext uri="{FF2B5EF4-FFF2-40B4-BE49-F238E27FC236}">
                  <a16:creationId xmlns:a16="http://schemas.microsoft.com/office/drawing/2014/main" id="{1B35C9FC-30CE-295C-8F21-1C3630235CBF}"/>
                </a:ext>
              </a:extLst>
            </p:cNvPr>
            <p:cNvSpPr/>
            <p:nvPr/>
          </p:nvSpPr>
          <p:spPr>
            <a:xfrm>
              <a:off x="4160959" y="2344193"/>
              <a:ext cx="961394" cy="961394"/>
            </a:xfrm>
            <a:prstGeom prst="rect">
              <a:avLst/>
            </a:prstGeom>
            <a:blipFill>
              <a:blip r:embed="rId3" cstate="print"/>
              <a:stretch>
                <a:fillRect/>
              </a:stretch>
            </a:blipFill>
          </p:spPr>
          <p:txBody>
            <a:bodyPr wrap="square" lIns="0" tIns="0" rIns="0" bIns="0" rtlCol="0"/>
            <a:lstStyle/>
            <a:p>
              <a:endParaRPr sz="1799"/>
            </a:p>
          </p:txBody>
        </p:sp>
        <p:sp>
          <p:nvSpPr>
            <p:cNvPr id="10" name="object 18">
              <a:extLst>
                <a:ext uri="{FF2B5EF4-FFF2-40B4-BE49-F238E27FC236}">
                  <a16:creationId xmlns:a16="http://schemas.microsoft.com/office/drawing/2014/main" id="{532461EF-87F1-9AF5-B36F-62EC579C66CE}"/>
                </a:ext>
              </a:extLst>
            </p:cNvPr>
            <p:cNvSpPr/>
            <p:nvPr/>
          </p:nvSpPr>
          <p:spPr>
            <a:xfrm>
              <a:off x="4234088" y="2605908"/>
              <a:ext cx="352333" cy="202512"/>
            </a:xfrm>
            <a:custGeom>
              <a:avLst/>
              <a:gdLst/>
              <a:ahLst/>
              <a:cxnLst/>
              <a:rect l="l" t="t" r="r" b="b"/>
              <a:pathLst>
                <a:path w="352425" h="202564">
                  <a:moveTo>
                    <a:pt x="238495" y="202499"/>
                  </a:moveTo>
                  <a:lnTo>
                    <a:pt x="0" y="202499"/>
                  </a:lnTo>
                  <a:lnTo>
                    <a:pt x="108145" y="0"/>
                  </a:lnTo>
                  <a:lnTo>
                    <a:pt x="352207" y="0"/>
                  </a:lnTo>
                  <a:lnTo>
                    <a:pt x="333515" y="33287"/>
                  </a:lnTo>
                  <a:lnTo>
                    <a:pt x="127562" y="33287"/>
                  </a:lnTo>
                  <a:lnTo>
                    <a:pt x="55454" y="169212"/>
                  </a:lnTo>
                  <a:lnTo>
                    <a:pt x="257187" y="169212"/>
                  </a:lnTo>
                  <a:lnTo>
                    <a:pt x="238495" y="202499"/>
                  </a:lnTo>
                  <a:close/>
                </a:path>
                <a:path w="352425" h="202564">
                  <a:moveTo>
                    <a:pt x="257187" y="169212"/>
                  </a:moveTo>
                  <a:lnTo>
                    <a:pt x="219081" y="169212"/>
                  </a:lnTo>
                  <a:lnTo>
                    <a:pt x="296736" y="33287"/>
                  </a:lnTo>
                  <a:lnTo>
                    <a:pt x="333515" y="33287"/>
                  </a:lnTo>
                  <a:lnTo>
                    <a:pt x="257187" y="169212"/>
                  </a:lnTo>
                  <a:close/>
                </a:path>
              </a:pathLst>
            </a:custGeom>
            <a:solidFill>
              <a:srgbClr val="FFFFFF"/>
            </a:solidFill>
          </p:spPr>
          <p:txBody>
            <a:bodyPr wrap="square" lIns="0" tIns="0" rIns="0" bIns="0" rtlCol="0"/>
            <a:lstStyle/>
            <a:p>
              <a:endParaRPr sz="1799"/>
            </a:p>
          </p:txBody>
        </p:sp>
        <p:sp>
          <p:nvSpPr>
            <p:cNvPr id="11" name="object 19">
              <a:extLst>
                <a:ext uri="{FF2B5EF4-FFF2-40B4-BE49-F238E27FC236}">
                  <a16:creationId xmlns:a16="http://schemas.microsoft.com/office/drawing/2014/main" id="{532F43BF-07EA-C293-8F23-99EF6C83E71E}"/>
                </a:ext>
              </a:extLst>
            </p:cNvPr>
            <p:cNvSpPr/>
            <p:nvPr/>
          </p:nvSpPr>
          <p:spPr>
            <a:xfrm>
              <a:off x="4234089" y="2805582"/>
              <a:ext cx="349794" cy="205686"/>
            </a:xfrm>
            <a:custGeom>
              <a:avLst/>
              <a:gdLst/>
              <a:ahLst/>
              <a:cxnLst/>
              <a:rect l="l" t="t" r="r" b="b"/>
              <a:pathLst>
                <a:path w="349885" h="205739">
                  <a:moveTo>
                    <a:pt x="349431" y="205273"/>
                  </a:moveTo>
                  <a:lnTo>
                    <a:pt x="113692" y="205273"/>
                  </a:lnTo>
                  <a:lnTo>
                    <a:pt x="0" y="33"/>
                  </a:lnTo>
                  <a:lnTo>
                    <a:pt x="235722" y="0"/>
                  </a:lnTo>
                  <a:lnTo>
                    <a:pt x="254161" y="33287"/>
                  </a:lnTo>
                  <a:lnTo>
                    <a:pt x="55451" y="33287"/>
                  </a:lnTo>
                  <a:lnTo>
                    <a:pt x="133106" y="171986"/>
                  </a:lnTo>
                  <a:lnTo>
                    <a:pt x="330992" y="171986"/>
                  </a:lnTo>
                  <a:lnTo>
                    <a:pt x="349431" y="205273"/>
                  </a:lnTo>
                  <a:close/>
                </a:path>
                <a:path w="349885" h="205739">
                  <a:moveTo>
                    <a:pt x="330992" y="171986"/>
                  </a:moveTo>
                  <a:lnTo>
                    <a:pt x="293963" y="171986"/>
                  </a:lnTo>
                  <a:lnTo>
                    <a:pt x="216308" y="33287"/>
                  </a:lnTo>
                  <a:lnTo>
                    <a:pt x="254161" y="33287"/>
                  </a:lnTo>
                  <a:lnTo>
                    <a:pt x="330992" y="171986"/>
                  </a:lnTo>
                  <a:close/>
                </a:path>
              </a:pathLst>
            </a:custGeom>
            <a:solidFill>
              <a:srgbClr val="FFFFFF"/>
            </a:solidFill>
          </p:spPr>
          <p:txBody>
            <a:bodyPr wrap="square" lIns="0" tIns="0" rIns="0" bIns="0" rtlCol="0"/>
            <a:lstStyle/>
            <a:p>
              <a:endParaRPr sz="1799"/>
            </a:p>
          </p:txBody>
        </p:sp>
        <p:sp>
          <p:nvSpPr>
            <p:cNvPr id="12" name="object 20">
              <a:extLst>
                <a:ext uri="{FF2B5EF4-FFF2-40B4-BE49-F238E27FC236}">
                  <a16:creationId xmlns:a16="http://schemas.microsoft.com/office/drawing/2014/main" id="{97C44D18-7EC1-4504-2EBF-59777A7F1B9A}"/>
                </a:ext>
              </a:extLst>
            </p:cNvPr>
            <p:cNvSpPr/>
            <p:nvPr/>
          </p:nvSpPr>
          <p:spPr>
            <a:xfrm>
              <a:off x="4464206" y="2805582"/>
              <a:ext cx="349794" cy="205686"/>
            </a:xfrm>
            <a:custGeom>
              <a:avLst/>
              <a:gdLst/>
              <a:ahLst/>
              <a:cxnLst/>
              <a:rect l="l" t="t" r="r" b="b"/>
              <a:pathLst>
                <a:path w="349885" h="205739">
                  <a:moveTo>
                    <a:pt x="349448" y="205273"/>
                  </a:moveTo>
                  <a:lnTo>
                    <a:pt x="116479" y="205273"/>
                  </a:lnTo>
                  <a:lnTo>
                    <a:pt x="0" y="0"/>
                  </a:lnTo>
                  <a:lnTo>
                    <a:pt x="235736" y="0"/>
                  </a:lnTo>
                  <a:lnTo>
                    <a:pt x="254175" y="33287"/>
                  </a:lnTo>
                  <a:lnTo>
                    <a:pt x="58238" y="33287"/>
                  </a:lnTo>
                  <a:lnTo>
                    <a:pt x="135893" y="171986"/>
                  </a:lnTo>
                  <a:lnTo>
                    <a:pt x="331008" y="171986"/>
                  </a:lnTo>
                  <a:lnTo>
                    <a:pt x="349448" y="205273"/>
                  </a:lnTo>
                  <a:close/>
                </a:path>
                <a:path w="349885" h="205739">
                  <a:moveTo>
                    <a:pt x="331008" y="171986"/>
                  </a:moveTo>
                  <a:lnTo>
                    <a:pt x="293977" y="171986"/>
                  </a:lnTo>
                  <a:lnTo>
                    <a:pt x="216322" y="33287"/>
                  </a:lnTo>
                  <a:lnTo>
                    <a:pt x="254175" y="33287"/>
                  </a:lnTo>
                  <a:lnTo>
                    <a:pt x="331008" y="171986"/>
                  </a:lnTo>
                  <a:close/>
                </a:path>
              </a:pathLst>
            </a:custGeom>
            <a:solidFill>
              <a:srgbClr val="FFFFFF"/>
            </a:solidFill>
          </p:spPr>
          <p:txBody>
            <a:bodyPr wrap="square" lIns="0" tIns="0" rIns="0" bIns="0" rtlCol="0"/>
            <a:lstStyle/>
            <a:p>
              <a:endParaRPr sz="1799"/>
            </a:p>
          </p:txBody>
        </p:sp>
        <p:sp>
          <p:nvSpPr>
            <p:cNvPr id="13" name="object 21">
              <a:extLst>
                <a:ext uri="{FF2B5EF4-FFF2-40B4-BE49-F238E27FC236}">
                  <a16:creationId xmlns:a16="http://schemas.microsoft.com/office/drawing/2014/main" id="{FC56D358-D111-DCCB-1750-28F32C704367}"/>
                </a:ext>
              </a:extLst>
            </p:cNvPr>
            <p:cNvSpPr/>
            <p:nvPr/>
          </p:nvSpPr>
          <p:spPr>
            <a:xfrm>
              <a:off x="4575112" y="3005256"/>
              <a:ext cx="349794" cy="205686"/>
            </a:xfrm>
            <a:custGeom>
              <a:avLst/>
              <a:gdLst/>
              <a:ahLst/>
              <a:cxnLst/>
              <a:rect l="l" t="t" r="r" b="b"/>
              <a:pathLst>
                <a:path w="349885" h="205739">
                  <a:moveTo>
                    <a:pt x="349448" y="205273"/>
                  </a:moveTo>
                  <a:lnTo>
                    <a:pt x="116482" y="205273"/>
                  </a:lnTo>
                  <a:lnTo>
                    <a:pt x="0" y="0"/>
                  </a:lnTo>
                  <a:lnTo>
                    <a:pt x="235738" y="0"/>
                  </a:lnTo>
                  <a:lnTo>
                    <a:pt x="254178" y="33287"/>
                  </a:lnTo>
                  <a:lnTo>
                    <a:pt x="58238" y="33287"/>
                  </a:lnTo>
                  <a:lnTo>
                    <a:pt x="135896" y="171986"/>
                  </a:lnTo>
                  <a:lnTo>
                    <a:pt x="331008" y="171986"/>
                  </a:lnTo>
                  <a:lnTo>
                    <a:pt x="349448" y="205273"/>
                  </a:lnTo>
                  <a:close/>
                </a:path>
                <a:path w="349885" h="205739">
                  <a:moveTo>
                    <a:pt x="331008" y="171986"/>
                  </a:moveTo>
                  <a:lnTo>
                    <a:pt x="293980" y="171986"/>
                  </a:lnTo>
                  <a:lnTo>
                    <a:pt x="216325" y="33287"/>
                  </a:lnTo>
                  <a:lnTo>
                    <a:pt x="254178" y="33287"/>
                  </a:lnTo>
                  <a:lnTo>
                    <a:pt x="331008" y="171986"/>
                  </a:lnTo>
                  <a:close/>
                </a:path>
              </a:pathLst>
            </a:custGeom>
            <a:solidFill>
              <a:srgbClr val="FFFFFF"/>
            </a:solidFill>
          </p:spPr>
          <p:txBody>
            <a:bodyPr wrap="square" lIns="0" tIns="0" rIns="0" bIns="0" rtlCol="0"/>
            <a:lstStyle/>
            <a:p>
              <a:endParaRPr sz="1799"/>
            </a:p>
          </p:txBody>
        </p:sp>
        <p:sp>
          <p:nvSpPr>
            <p:cNvPr id="14" name="object 22">
              <a:extLst>
                <a:ext uri="{FF2B5EF4-FFF2-40B4-BE49-F238E27FC236}">
                  <a16:creationId xmlns:a16="http://schemas.microsoft.com/office/drawing/2014/main" id="{374A78E8-22F1-B6D8-266C-389B473A4227}"/>
                </a:ext>
              </a:extLst>
            </p:cNvPr>
            <p:cNvSpPr/>
            <p:nvPr/>
          </p:nvSpPr>
          <p:spPr>
            <a:xfrm>
              <a:off x="4572339" y="2417332"/>
              <a:ext cx="344080" cy="197434"/>
            </a:xfrm>
            <a:custGeom>
              <a:avLst/>
              <a:gdLst/>
              <a:ahLst/>
              <a:cxnLst/>
              <a:rect l="l" t="t" r="r" b="b"/>
              <a:pathLst>
                <a:path w="344170" h="197485">
                  <a:moveTo>
                    <a:pt x="232965" y="196946"/>
                  </a:moveTo>
                  <a:lnTo>
                    <a:pt x="0" y="196946"/>
                  </a:lnTo>
                  <a:lnTo>
                    <a:pt x="107893" y="0"/>
                  </a:lnTo>
                  <a:lnTo>
                    <a:pt x="343557" y="0"/>
                  </a:lnTo>
                  <a:lnTo>
                    <a:pt x="327983" y="27734"/>
                  </a:lnTo>
                  <a:lnTo>
                    <a:pt x="130349" y="27734"/>
                  </a:lnTo>
                  <a:lnTo>
                    <a:pt x="58241" y="163658"/>
                  </a:lnTo>
                  <a:lnTo>
                    <a:pt x="251657" y="163658"/>
                  </a:lnTo>
                  <a:lnTo>
                    <a:pt x="232965" y="196946"/>
                  </a:lnTo>
                  <a:close/>
                </a:path>
                <a:path w="344170" h="197485">
                  <a:moveTo>
                    <a:pt x="251657" y="163658"/>
                  </a:moveTo>
                  <a:lnTo>
                    <a:pt x="213551" y="163658"/>
                  </a:lnTo>
                  <a:lnTo>
                    <a:pt x="288433" y="27734"/>
                  </a:lnTo>
                  <a:lnTo>
                    <a:pt x="327983" y="27734"/>
                  </a:lnTo>
                  <a:lnTo>
                    <a:pt x="251657" y="163658"/>
                  </a:lnTo>
                  <a:close/>
                </a:path>
              </a:pathLst>
            </a:custGeom>
            <a:solidFill>
              <a:srgbClr val="FFFFFF"/>
            </a:solidFill>
          </p:spPr>
          <p:txBody>
            <a:bodyPr wrap="square" lIns="0" tIns="0" rIns="0" bIns="0" rtlCol="0"/>
            <a:lstStyle/>
            <a:p>
              <a:endParaRPr sz="1799"/>
            </a:p>
          </p:txBody>
        </p:sp>
        <p:sp>
          <p:nvSpPr>
            <p:cNvPr id="15" name="object 23">
              <a:extLst>
                <a:ext uri="{FF2B5EF4-FFF2-40B4-BE49-F238E27FC236}">
                  <a16:creationId xmlns:a16="http://schemas.microsoft.com/office/drawing/2014/main" id="{EED198D5-E2FC-5D61-3FF0-689029F2DE05}"/>
                </a:ext>
              </a:extLst>
            </p:cNvPr>
            <p:cNvSpPr/>
            <p:nvPr/>
          </p:nvSpPr>
          <p:spPr>
            <a:xfrm>
              <a:off x="4466977" y="2608680"/>
              <a:ext cx="346620" cy="202512"/>
            </a:xfrm>
            <a:custGeom>
              <a:avLst/>
              <a:gdLst/>
              <a:ahLst/>
              <a:cxnLst/>
              <a:rect l="l" t="t" r="r" b="b"/>
              <a:pathLst>
                <a:path w="346710" h="202564">
                  <a:moveTo>
                    <a:pt x="232965" y="202499"/>
                  </a:moveTo>
                  <a:lnTo>
                    <a:pt x="0" y="202499"/>
                  </a:lnTo>
                  <a:lnTo>
                    <a:pt x="110935" y="0"/>
                  </a:lnTo>
                  <a:lnTo>
                    <a:pt x="346674" y="0"/>
                  </a:lnTo>
                  <a:lnTo>
                    <a:pt x="327982" y="33287"/>
                  </a:lnTo>
                  <a:lnTo>
                    <a:pt x="130349" y="33287"/>
                  </a:lnTo>
                  <a:lnTo>
                    <a:pt x="55467" y="169212"/>
                  </a:lnTo>
                  <a:lnTo>
                    <a:pt x="251657" y="169212"/>
                  </a:lnTo>
                  <a:lnTo>
                    <a:pt x="232965" y="202499"/>
                  </a:lnTo>
                  <a:close/>
                </a:path>
                <a:path w="346710" h="202564">
                  <a:moveTo>
                    <a:pt x="251657" y="169212"/>
                  </a:moveTo>
                  <a:lnTo>
                    <a:pt x="213551" y="169212"/>
                  </a:lnTo>
                  <a:lnTo>
                    <a:pt x="288433" y="33287"/>
                  </a:lnTo>
                  <a:lnTo>
                    <a:pt x="327982" y="33287"/>
                  </a:lnTo>
                  <a:lnTo>
                    <a:pt x="251657" y="169212"/>
                  </a:lnTo>
                  <a:close/>
                </a:path>
              </a:pathLst>
            </a:custGeom>
            <a:solidFill>
              <a:srgbClr val="FFFFFF"/>
            </a:solidFill>
          </p:spPr>
          <p:txBody>
            <a:bodyPr wrap="square" lIns="0" tIns="0" rIns="0" bIns="0" rtlCol="0"/>
            <a:lstStyle/>
            <a:p>
              <a:endParaRPr sz="1799"/>
            </a:p>
          </p:txBody>
        </p:sp>
        <p:sp>
          <p:nvSpPr>
            <p:cNvPr id="16" name="object 24">
              <a:extLst>
                <a:ext uri="{FF2B5EF4-FFF2-40B4-BE49-F238E27FC236}">
                  <a16:creationId xmlns:a16="http://schemas.microsoft.com/office/drawing/2014/main" id="{0CF77787-B2E6-015E-3FCA-388EAEABE270}"/>
                </a:ext>
              </a:extLst>
            </p:cNvPr>
            <p:cNvSpPr/>
            <p:nvPr/>
          </p:nvSpPr>
          <p:spPr>
            <a:xfrm>
              <a:off x="4691564" y="2605908"/>
              <a:ext cx="232984" cy="413276"/>
            </a:xfrm>
            <a:custGeom>
              <a:avLst/>
              <a:gdLst/>
              <a:ahLst/>
              <a:cxnLst/>
              <a:rect l="l" t="t" r="r" b="b"/>
              <a:pathLst>
                <a:path w="233045" h="413385">
                  <a:moveTo>
                    <a:pt x="119256" y="413321"/>
                  </a:moveTo>
                  <a:lnTo>
                    <a:pt x="0" y="202499"/>
                  </a:lnTo>
                  <a:lnTo>
                    <a:pt x="113709" y="0"/>
                  </a:lnTo>
                  <a:lnTo>
                    <a:pt x="151871" y="66575"/>
                  </a:lnTo>
                  <a:lnTo>
                    <a:pt x="113709" y="66575"/>
                  </a:lnTo>
                  <a:lnTo>
                    <a:pt x="38827" y="202499"/>
                  </a:lnTo>
                  <a:lnTo>
                    <a:pt x="119256" y="343972"/>
                  </a:lnTo>
                  <a:lnTo>
                    <a:pt x="157671" y="343972"/>
                  </a:lnTo>
                  <a:lnTo>
                    <a:pt x="119256" y="413321"/>
                  </a:lnTo>
                  <a:close/>
                </a:path>
                <a:path w="233045" h="413385">
                  <a:moveTo>
                    <a:pt x="157671" y="343972"/>
                  </a:moveTo>
                  <a:lnTo>
                    <a:pt x="119256" y="343972"/>
                  </a:lnTo>
                  <a:lnTo>
                    <a:pt x="194137" y="208047"/>
                  </a:lnTo>
                  <a:lnTo>
                    <a:pt x="113709" y="66575"/>
                  </a:lnTo>
                  <a:lnTo>
                    <a:pt x="151871" y="66575"/>
                  </a:lnTo>
                  <a:lnTo>
                    <a:pt x="232965" y="208047"/>
                  </a:lnTo>
                  <a:lnTo>
                    <a:pt x="157671" y="343972"/>
                  </a:lnTo>
                  <a:close/>
                </a:path>
              </a:pathLst>
            </a:custGeom>
            <a:solidFill>
              <a:srgbClr val="FFFFFF"/>
            </a:solidFill>
          </p:spPr>
          <p:txBody>
            <a:bodyPr wrap="square" lIns="0" tIns="0" rIns="0" bIns="0" rtlCol="0"/>
            <a:lstStyle/>
            <a:p>
              <a:endParaRPr sz="1799"/>
            </a:p>
          </p:txBody>
        </p:sp>
        <p:sp>
          <p:nvSpPr>
            <p:cNvPr id="17" name="object 25">
              <a:extLst>
                <a:ext uri="{FF2B5EF4-FFF2-40B4-BE49-F238E27FC236}">
                  <a16:creationId xmlns:a16="http://schemas.microsoft.com/office/drawing/2014/main" id="{DEFCB9C3-6B2A-C95A-AC45-9B87D5E26866}"/>
                </a:ext>
              </a:extLst>
            </p:cNvPr>
            <p:cNvSpPr/>
            <p:nvPr/>
          </p:nvSpPr>
          <p:spPr>
            <a:xfrm>
              <a:off x="4805242" y="2808354"/>
              <a:ext cx="230444" cy="408199"/>
            </a:xfrm>
            <a:custGeom>
              <a:avLst/>
              <a:gdLst/>
              <a:ahLst/>
              <a:cxnLst/>
              <a:rect l="l" t="t" r="r" b="b"/>
              <a:pathLst>
                <a:path w="230504" h="408305">
                  <a:moveTo>
                    <a:pt x="116482" y="407773"/>
                  </a:moveTo>
                  <a:lnTo>
                    <a:pt x="0" y="202499"/>
                  </a:lnTo>
                  <a:lnTo>
                    <a:pt x="113709" y="0"/>
                  </a:lnTo>
                  <a:lnTo>
                    <a:pt x="152005" y="66575"/>
                  </a:lnTo>
                  <a:lnTo>
                    <a:pt x="113709" y="66575"/>
                  </a:lnTo>
                  <a:lnTo>
                    <a:pt x="38827" y="202499"/>
                  </a:lnTo>
                  <a:lnTo>
                    <a:pt x="116482" y="338424"/>
                  </a:lnTo>
                  <a:lnTo>
                    <a:pt x="154898" y="338424"/>
                  </a:lnTo>
                  <a:lnTo>
                    <a:pt x="116482" y="407773"/>
                  </a:lnTo>
                  <a:close/>
                </a:path>
                <a:path w="230504" h="408305">
                  <a:moveTo>
                    <a:pt x="154898" y="338424"/>
                  </a:moveTo>
                  <a:lnTo>
                    <a:pt x="116482" y="338424"/>
                  </a:lnTo>
                  <a:lnTo>
                    <a:pt x="191364" y="202499"/>
                  </a:lnTo>
                  <a:lnTo>
                    <a:pt x="113709" y="66575"/>
                  </a:lnTo>
                  <a:lnTo>
                    <a:pt x="152005" y="66575"/>
                  </a:lnTo>
                  <a:lnTo>
                    <a:pt x="230194" y="202499"/>
                  </a:lnTo>
                  <a:lnTo>
                    <a:pt x="154898" y="338424"/>
                  </a:lnTo>
                  <a:close/>
                </a:path>
              </a:pathLst>
            </a:custGeom>
            <a:solidFill>
              <a:srgbClr val="FFFFFF"/>
            </a:solidFill>
          </p:spPr>
          <p:txBody>
            <a:bodyPr wrap="square" lIns="0" tIns="0" rIns="0" bIns="0" rtlCol="0"/>
            <a:lstStyle/>
            <a:p>
              <a:endParaRPr sz="1799"/>
            </a:p>
          </p:txBody>
        </p:sp>
        <p:sp>
          <p:nvSpPr>
            <p:cNvPr id="18" name="object 26">
              <a:extLst>
                <a:ext uri="{FF2B5EF4-FFF2-40B4-BE49-F238E27FC236}">
                  <a16:creationId xmlns:a16="http://schemas.microsoft.com/office/drawing/2014/main" id="{DD85F659-DA7E-F4B5-6657-5BBFC0484AEC}"/>
                </a:ext>
              </a:extLst>
            </p:cNvPr>
            <p:cNvSpPr/>
            <p:nvPr/>
          </p:nvSpPr>
          <p:spPr>
            <a:xfrm>
              <a:off x="4796925" y="2417331"/>
              <a:ext cx="246951" cy="399946"/>
            </a:xfrm>
            <a:custGeom>
              <a:avLst/>
              <a:gdLst/>
              <a:ahLst/>
              <a:cxnLst/>
              <a:rect l="l" t="t" r="r" b="b"/>
              <a:pathLst>
                <a:path w="247014" h="400050">
                  <a:moveTo>
                    <a:pt x="122029" y="399446"/>
                  </a:moveTo>
                  <a:lnTo>
                    <a:pt x="0" y="194172"/>
                  </a:lnTo>
                  <a:lnTo>
                    <a:pt x="113246" y="0"/>
                  </a:lnTo>
                  <a:lnTo>
                    <a:pt x="120210" y="0"/>
                  </a:lnTo>
                  <a:lnTo>
                    <a:pt x="159311" y="58247"/>
                  </a:lnTo>
                  <a:lnTo>
                    <a:pt x="119256" y="58247"/>
                  </a:lnTo>
                  <a:lnTo>
                    <a:pt x="38827" y="194172"/>
                  </a:lnTo>
                  <a:lnTo>
                    <a:pt x="122029" y="332871"/>
                  </a:lnTo>
                  <a:lnTo>
                    <a:pt x="161440" y="332871"/>
                  </a:lnTo>
                  <a:lnTo>
                    <a:pt x="122029" y="399446"/>
                  </a:lnTo>
                  <a:close/>
                </a:path>
                <a:path w="247014" h="400050">
                  <a:moveTo>
                    <a:pt x="161440" y="332871"/>
                  </a:moveTo>
                  <a:lnTo>
                    <a:pt x="122029" y="332871"/>
                  </a:lnTo>
                  <a:lnTo>
                    <a:pt x="205231" y="188624"/>
                  </a:lnTo>
                  <a:lnTo>
                    <a:pt x="119256" y="58247"/>
                  </a:lnTo>
                  <a:lnTo>
                    <a:pt x="159311" y="58247"/>
                  </a:lnTo>
                  <a:lnTo>
                    <a:pt x="246832" y="188624"/>
                  </a:lnTo>
                  <a:lnTo>
                    <a:pt x="161440" y="332871"/>
                  </a:lnTo>
                  <a:close/>
                </a:path>
              </a:pathLst>
            </a:custGeom>
            <a:solidFill>
              <a:srgbClr val="FFFFFF"/>
            </a:solidFill>
          </p:spPr>
          <p:txBody>
            <a:bodyPr wrap="square" lIns="0" tIns="0" rIns="0" bIns="0" rtlCol="0"/>
            <a:lstStyle/>
            <a:p>
              <a:endParaRPr sz="1799"/>
            </a:p>
          </p:txBody>
        </p:sp>
      </p:grpSp>
      <p:grpSp>
        <p:nvGrpSpPr>
          <p:cNvPr id="19" name="Group 18">
            <a:extLst>
              <a:ext uri="{FF2B5EF4-FFF2-40B4-BE49-F238E27FC236}">
                <a16:creationId xmlns:a16="http://schemas.microsoft.com/office/drawing/2014/main" id="{E47DA88B-D07A-5A80-7591-C1154EF61B63}"/>
              </a:ext>
            </a:extLst>
          </p:cNvPr>
          <p:cNvGrpSpPr/>
          <p:nvPr/>
        </p:nvGrpSpPr>
        <p:grpSpPr>
          <a:xfrm>
            <a:off x="302435" y="4831651"/>
            <a:ext cx="1054800" cy="1026000"/>
            <a:chOff x="9603269" y="1993766"/>
            <a:chExt cx="1668345" cy="1668345"/>
          </a:xfrm>
        </p:grpSpPr>
        <p:sp>
          <p:nvSpPr>
            <p:cNvPr id="20" name="object 28">
              <a:extLst>
                <a:ext uri="{FF2B5EF4-FFF2-40B4-BE49-F238E27FC236}">
                  <a16:creationId xmlns:a16="http://schemas.microsoft.com/office/drawing/2014/main" id="{9008DBAD-9892-79E0-987C-2FCDA24FA25C}"/>
                </a:ext>
              </a:extLst>
            </p:cNvPr>
            <p:cNvSpPr/>
            <p:nvPr/>
          </p:nvSpPr>
          <p:spPr>
            <a:xfrm>
              <a:off x="9603269" y="1993766"/>
              <a:ext cx="1668345" cy="1668345"/>
            </a:xfrm>
            <a:custGeom>
              <a:avLst/>
              <a:gdLst/>
              <a:ahLst/>
              <a:cxnLst/>
              <a:rect l="l" t="t" r="r" b="b"/>
              <a:pathLst>
                <a:path w="1668779" h="1668779">
                  <a:moveTo>
                    <a:pt x="834390" y="0"/>
                  </a:moveTo>
                  <a:lnTo>
                    <a:pt x="787041" y="1320"/>
                  </a:lnTo>
                  <a:lnTo>
                    <a:pt x="740386" y="5236"/>
                  </a:lnTo>
                  <a:lnTo>
                    <a:pt x="694495" y="11676"/>
                  </a:lnTo>
                  <a:lnTo>
                    <a:pt x="649437" y="20570"/>
                  </a:lnTo>
                  <a:lnTo>
                    <a:pt x="605283" y="31847"/>
                  </a:lnTo>
                  <a:lnTo>
                    <a:pt x="562104" y="45437"/>
                  </a:lnTo>
                  <a:lnTo>
                    <a:pt x="519970" y="61270"/>
                  </a:lnTo>
                  <a:lnTo>
                    <a:pt x="478951" y="79275"/>
                  </a:lnTo>
                  <a:lnTo>
                    <a:pt x="439119" y="99381"/>
                  </a:lnTo>
                  <a:lnTo>
                    <a:pt x="400543" y="121519"/>
                  </a:lnTo>
                  <a:lnTo>
                    <a:pt x="363294" y="145618"/>
                  </a:lnTo>
                  <a:lnTo>
                    <a:pt x="327442" y="171607"/>
                  </a:lnTo>
                  <a:lnTo>
                    <a:pt x="293057" y="199416"/>
                  </a:lnTo>
                  <a:lnTo>
                    <a:pt x="260211" y="228974"/>
                  </a:lnTo>
                  <a:lnTo>
                    <a:pt x="228974" y="260211"/>
                  </a:lnTo>
                  <a:lnTo>
                    <a:pt x="199416" y="293057"/>
                  </a:lnTo>
                  <a:lnTo>
                    <a:pt x="171607" y="327442"/>
                  </a:lnTo>
                  <a:lnTo>
                    <a:pt x="145618" y="363294"/>
                  </a:lnTo>
                  <a:lnTo>
                    <a:pt x="121519" y="400543"/>
                  </a:lnTo>
                  <a:lnTo>
                    <a:pt x="99381" y="439119"/>
                  </a:lnTo>
                  <a:lnTo>
                    <a:pt x="79275" y="478951"/>
                  </a:lnTo>
                  <a:lnTo>
                    <a:pt x="61270" y="519970"/>
                  </a:lnTo>
                  <a:lnTo>
                    <a:pt x="45437" y="562104"/>
                  </a:lnTo>
                  <a:lnTo>
                    <a:pt x="31847" y="605283"/>
                  </a:lnTo>
                  <a:lnTo>
                    <a:pt x="20570" y="649437"/>
                  </a:lnTo>
                  <a:lnTo>
                    <a:pt x="11676" y="694495"/>
                  </a:lnTo>
                  <a:lnTo>
                    <a:pt x="5236" y="740386"/>
                  </a:lnTo>
                  <a:lnTo>
                    <a:pt x="1320" y="787041"/>
                  </a:lnTo>
                  <a:lnTo>
                    <a:pt x="0" y="834389"/>
                  </a:lnTo>
                  <a:lnTo>
                    <a:pt x="1320" y="881738"/>
                  </a:lnTo>
                  <a:lnTo>
                    <a:pt x="5236" y="928393"/>
                  </a:lnTo>
                  <a:lnTo>
                    <a:pt x="11676" y="974284"/>
                  </a:lnTo>
                  <a:lnTo>
                    <a:pt x="20570" y="1019342"/>
                  </a:lnTo>
                  <a:lnTo>
                    <a:pt x="31847" y="1063496"/>
                  </a:lnTo>
                  <a:lnTo>
                    <a:pt x="45437" y="1106675"/>
                  </a:lnTo>
                  <a:lnTo>
                    <a:pt x="61270" y="1148809"/>
                  </a:lnTo>
                  <a:lnTo>
                    <a:pt x="79275" y="1189828"/>
                  </a:lnTo>
                  <a:lnTo>
                    <a:pt x="99381" y="1229660"/>
                  </a:lnTo>
                  <a:lnTo>
                    <a:pt x="121519" y="1268236"/>
                  </a:lnTo>
                  <a:lnTo>
                    <a:pt x="145618" y="1305485"/>
                  </a:lnTo>
                  <a:lnTo>
                    <a:pt x="171607" y="1341337"/>
                  </a:lnTo>
                  <a:lnTo>
                    <a:pt x="199416" y="1375722"/>
                  </a:lnTo>
                  <a:lnTo>
                    <a:pt x="228974" y="1408568"/>
                  </a:lnTo>
                  <a:lnTo>
                    <a:pt x="260211" y="1439805"/>
                  </a:lnTo>
                  <a:lnTo>
                    <a:pt x="293057" y="1469363"/>
                  </a:lnTo>
                  <a:lnTo>
                    <a:pt x="327442" y="1497172"/>
                  </a:lnTo>
                  <a:lnTo>
                    <a:pt x="363294" y="1523161"/>
                  </a:lnTo>
                  <a:lnTo>
                    <a:pt x="400543" y="1547260"/>
                  </a:lnTo>
                  <a:lnTo>
                    <a:pt x="439119" y="1569398"/>
                  </a:lnTo>
                  <a:lnTo>
                    <a:pt x="478951" y="1589504"/>
                  </a:lnTo>
                  <a:lnTo>
                    <a:pt x="519970" y="1607509"/>
                  </a:lnTo>
                  <a:lnTo>
                    <a:pt x="562104" y="1623342"/>
                  </a:lnTo>
                  <a:lnTo>
                    <a:pt x="605283" y="1636932"/>
                  </a:lnTo>
                  <a:lnTo>
                    <a:pt x="649437" y="1648209"/>
                  </a:lnTo>
                  <a:lnTo>
                    <a:pt x="694495" y="1657103"/>
                  </a:lnTo>
                  <a:lnTo>
                    <a:pt x="740386" y="1663543"/>
                  </a:lnTo>
                  <a:lnTo>
                    <a:pt x="787041" y="1667459"/>
                  </a:lnTo>
                  <a:lnTo>
                    <a:pt x="834390" y="1668779"/>
                  </a:lnTo>
                  <a:lnTo>
                    <a:pt x="881738" y="1667459"/>
                  </a:lnTo>
                  <a:lnTo>
                    <a:pt x="928393" y="1663543"/>
                  </a:lnTo>
                  <a:lnTo>
                    <a:pt x="974284" y="1657103"/>
                  </a:lnTo>
                  <a:lnTo>
                    <a:pt x="1019342" y="1648209"/>
                  </a:lnTo>
                  <a:lnTo>
                    <a:pt x="1063496" y="1636932"/>
                  </a:lnTo>
                  <a:lnTo>
                    <a:pt x="1106675" y="1623342"/>
                  </a:lnTo>
                  <a:lnTo>
                    <a:pt x="1148809" y="1607509"/>
                  </a:lnTo>
                  <a:lnTo>
                    <a:pt x="1189828" y="1589504"/>
                  </a:lnTo>
                  <a:lnTo>
                    <a:pt x="1229660" y="1569398"/>
                  </a:lnTo>
                  <a:lnTo>
                    <a:pt x="1268236" y="1547260"/>
                  </a:lnTo>
                  <a:lnTo>
                    <a:pt x="1305485" y="1523161"/>
                  </a:lnTo>
                  <a:lnTo>
                    <a:pt x="1341337" y="1497172"/>
                  </a:lnTo>
                  <a:lnTo>
                    <a:pt x="1375722" y="1469363"/>
                  </a:lnTo>
                  <a:lnTo>
                    <a:pt x="1408568" y="1439805"/>
                  </a:lnTo>
                  <a:lnTo>
                    <a:pt x="1439805" y="1408568"/>
                  </a:lnTo>
                  <a:lnTo>
                    <a:pt x="1469363" y="1375722"/>
                  </a:lnTo>
                  <a:lnTo>
                    <a:pt x="1497172" y="1341337"/>
                  </a:lnTo>
                  <a:lnTo>
                    <a:pt x="1523161" y="1305485"/>
                  </a:lnTo>
                  <a:lnTo>
                    <a:pt x="1547260" y="1268236"/>
                  </a:lnTo>
                  <a:lnTo>
                    <a:pt x="1569398" y="1229660"/>
                  </a:lnTo>
                  <a:lnTo>
                    <a:pt x="1589504" y="1189828"/>
                  </a:lnTo>
                  <a:lnTo>
                    <a:pt x="1607509" y="1148809"/>
                  </a:lnTo>
                  <a:lnTo>
                    <a:pt x="1623342" y="1106675"/>
                  </a:lnTo>
                  <a:lnTo>
                    <a:pt x="1636932" y="1063496"/>
                  </a:lnTo>
                  <a:lnTo>
                    <a:pt x="1648209" y="1019342"/>
                  </a:lnTo>
                  <a:lnTo>
                    <a:pt x="1657103" y="974284"/>
                  </a:lnTo>
                  <a:lnTo>
                    <a:pt x="1663543" y="928393"/>
                  </a:lnTo>
                  <a:lnTo>
                    <a:pt x="1667459" y="881738"/>
                  </a:lnTo>
                  <a:lnTo>
                    <a:pt x="1668780" y="834389"/>
                  </a:lnTo>
                  <a:lnTo>
                    <a:pt x="1667459" y="787041"/>
                  </a:lnTo>
                  <a:lnTo>
                    <a:pt x="1663543" y="740386"/>
                  </a:lnTo>
                  <a:lnTo>
                    <a:pt x="1657103" y="694495"/>
                  </a:lnTo>
                  <a:lnTo>
                    <a:pt x="1648209" y="649437"/>
                  </a:lnTo>
                  <a:lnTo>
                    <a:pt x="1636932" y="605283"/>
                  </a:lnTo>
                  <a:lnTo>
                    <a:pt x="1623342" y="562104"/>
                  </a:lnTo>
                  <a:lnTo>
                    <a:pt x="1607509" y="519970"/>
                  </a:lnTo>
                  <a:lnTo>
                    <a:pt x="1589504" y="478951"/>
                  </a:lnTo>
                  <a:lnTo>
                    <a:pt x="1569398" y="439119"/>
                  </a:lnTo>
                  <a:lnTo>
                    <a:pt x="1547260" y="400543"/>
                  </a:lnTo>
                  <a:lnTo>
                    <a:pt x="1523161" y="363294"/>
                  </a:lnTo>
                  <a:lnTo>
                    <a:pt x="1497172" y="327442"/>
                  </a:lnTo>
                  <a:lnTo>
                    <a:pt x="1469363" y="293057"/>
                  </a:lnTo>
                  <a:lnTo>
                    <a:pt x="1439805" y="260211"/>
                  </a:lnTo>
                  <a:lnTo>
                    <a:pt x="1408568" y="228974"/>
                  </a:lnTo>
                  <a:lnTo>
                    <a:pt x="1375722" y="199416"/>
                  </a:lnTo>
                  <a:lnTo>
                    <a:pt x="1341337" y="171607"/>
                  </a:lnTo>
                  <a:lnTo>
                    <a:pt x="1305485" y="145618"/>
                  </a:lnTo>
                  <a:lnTo>
                    <a:pt x="1268236" y="121519"/>
                  </a:lnTo>
                  <a:lnTo>
                    <a:pt x="1229660" y="99381"/>
                  </a:lnTo>
                  <a:lnTo>
                    <a:pt x="1189828" y="79275"/>
                  </a:lnTo>
                  <a:lnTo>
                    <a:pt x="1148809" y="61270"/>
                  </a:lnTo>
                  <a:lnTo>
                    <a:pt x="1106675" y="45437"/>
                  </a:lnTo>
                  <a:lnTo>
                    <a:pt x="1063496" y="31847"/>
                  </a:lnTo>
                  <a:lnTo>
                    <a:pt x="1019342" y="20570"/>
                  </a:lnTo>
                  <a:lnTo>
                    <a:pt x="974284" y="11676"/>
                  </a:lnTo>
                  <a:lnTo>
                    <a:pt x="928393" y="5236"/>
                  </a:lnTo>
                  <a:lnTo>
                    <a:pt x="881738" y="1320"/>
                  </a:lnTo>
                  <a:lnTo>
                    <a:pt x="834390" y="0"/>
                  </a:lnTo>
                  <a:close/>
                </a:path>
              </a:pathLst>
            </a:custGeom>
            <a:solidFill>
              <a:srgbClr val="0488BB">
                <a:alpha val="41958"/>
              </a:srgbClr>
            </a:solidFill>
          </p:spPr>
          <p:txBody>
            <a:bodyPr wrap="square" lIns="0" tIns="0" rIns="0" bIns="0" rtlCol="0"/>
            <a:lstStyle/>
            <a:p>
              <a:endParaRPr sz="1799"/>
            </a:p>
          </p:txBody>
        </p:sp>
        <p:sp>
          <p:nvSpPr>
            <p:cNvPr id="21" name="object 29">
              <a:extLst>
                <a:ext uri="{FF2B5EF4-FFF2-40B4-BE49-F238E27FC236}">
                  <a16:creationId xmlns:a16="http://schemas.microsoft.com/office/drawing/2014/main" id="{711F996B-7B84-DF87-4AA2-B401EF9B1EBD}"/>
                </a:ext>
              </a:extLst>
            </p:cNvPr>
            <p:cNvSpPr/>
            <p:nvPr/>
          </p:nvSpPr>
          <p:spPr>
            <a:xfrm>
              <a:off x="9943034" y="2350288"/>
              <a:ext cx="988817" cy="876071"/>
            </a:xfrm>
            <a:prstGeom prst="rect">
              <a:avLst/>
            </a:prstGeom>
            <a:blipFill>
              <a:blip r:embed="rId4" cstate="print"/>
              <a:stretch>
                <a:fillRect/>
              </a:stretch>
            </a:blipFill>
          </p:spPr>
          <p:txBody>
            <a:bodyPr wrap="square" lIns="0" tIns="0" rIns="0" bIns="0" rtlCol="0"/>
            <a:lstStyle/>
            <a:p>
              <a:endParaRPr sz="1799"/>
            </a:p>
          </p:txBody>
        </p:sp>
        <p:sp>
          <p:nvSpPr>
            <p:cNvPr id="22" name="object 30">
              <a:extLst>
                <a:ext uri="{FF2B5EF4-FFF2-40B4-BE49-F238E27FC236}">
                  <a16:creationId xmlns:a16="http://schemas.microsoft.com/office/drawing/2014/main" id="{CF1CCCC4-B7EC-9F57-844A-7FB820F3E532}"/>
                </a:ext>
              </a:extLst>
            </p:cNvPr>
            <p:cNvSpPr/>
            <p:nvPr/>
          </p:nvSpPr>
          <p:spPr>
            <a:xfrm>
              <a:off x="10074818" y="2717862"/>
              <a:ext cx="234889" cy="405659"/>
            </a:xfrm>
            <a:custGeom>
              <a:avLst/>
              <a:gdLst/>
              <a:ahLst/>
              <a:cxnLst/>
              <a:rect l="l" t="t" r="r" b="b"/>
              <a:pathLst>
                <a:path w="234950" h="405764">
                  <a:moveTo>
                    <a:pt x="228695" y="405693"/>
                  </a:moveTo>
                  <a:lnTo>
                    <a:pt x="0" y="402688"/>
                  </a:lnTo>
                  <a:lnTo>
                    <a:pt x="3009" y="201345"/>
                  </a:lnTo>
                  <a:lnTo>
                    <a:pt x="234714" y="0"/>
                  </a:lnTo>
                  <a:lnTo>
                    <a:pt x="233510" y="81139"/>
                  </a:lnTo>
                  <a:lnTo>
                    <a:pt x="198604" y="81139"/>
                  </a:lnTo>
                  <a:lnTo>
                    <a:pt x="36109" y="219373"/>
                  </a:lnTo>
                  <a:lnTo>
                    <a:pt x="36109" y="366629"/>
                  </a:lnTo>
                  <a:lnTo>
                    <a:pt x="192585" y="369634"/>
                  </a:lnTo>
                  <a:lnTo>
                    <a:pt x="229230" y="369634"/>
                  </a:lnTo>
                  <a:lnTo>
                    <a:pt x="228695" y="405693"/>
                  </a:lnTo>
                  <a:close/>
                </a:path>
                <a:path w="234950" h="405764">
                  <a:moveTo>
                    <a:pt x="229230" y="369634"/>
                  </a:moveTo>
                  <a:lnTo>
                    <a:pt x="192585" y="369634"/>
                  </a:lnTo>
                  <a:lnTo>
                    <a:pt x="198604" y="81139"/>
                  </a:lnTo>
                  <a:lnTo>
                    <a:pt x="233510" y="81139"/>
                  </a:lnTo>
                  <a:lnTo>
                    <a:pt x="229230" y="369634"/>
                  </a:lnTo>
                  <a:close/>
                </a:path>
              </a:pathLst>
            </a:custGeom>
            <a:solidFill>
              <a:srgbClr val="FFFFFF"/>
            </a:solidFill>
          </p:spPr>
          <p:txBody>
            <a:bodyPr wrap="square" lIns="0" tIns="0" rIns="0" bIns="0" rtlCol="0"/>
            <a:lstStyle/>
            <a:p>
              <a:endParaRPr sz="1799"/>
            </a:p>
          </p:txBody>
        </p:sp>
        <p:sp>
          <p:nvSpPr>
            <p:cNvPr id="23" name="object 31">
              <a:extLst>
                <a:ext uri="{FF2B5EF4-FFF2-40B4-BE49-F238E27FC236}">
                  <a16:creationId xmlns:a16="http://schemas.microsoft.com/office/drawing/2014/main" id="{CC92BEDB-D981-96A8-780F-09BE48CB6886}"/>
                </a:ext>
              </a:extLst>
            </p:cNvPr>
            <p:cNvSpPr/>
            <p:nvPr/>
          </p:nvSpPr>
          <p:spPr>
            <a:xfrm>
              <a:off x="10610306" y="2555624"/>
              <a:ext cx="241237" cy="577065"/>
            </a:xfrm>
            <a:custGeom>
              <a:avLst/>
              <a:gdLst/>
              <a:ahLst/>
              <a:cxnLst/>
              <a:rect l="l" t="t" r="r" b="b"/>
              <a:pathLst>
                <a:path w="241300" h="577214">
                  <a:moveTo>
                    <a:pt x="231704" y="576990"/>
                  </a:moveTo>
                  <a:lnTo>
                    <a:pt x="0" y="573985"/>
                  </a:lnTo>
                  <a:lnTo>
                    <a:pt x="6018" y="201345"/>
                  </a:lnTo>
                  <a:lnTo>
                    <a:pt x="240732" y="0"/>
                  </a:lnTo>
                  <a:lnTo>
                    <a:pt x="239509" y="78134"/>
                  </a:lnTo>
                  <a:lnTo>
                    <a:pt x="201613" y="78134"/>
                  </a:lnTo>
                  <a:lnTo>
                    <a:pt x="42128" y="216371"/>
                  </a:lnTo>
                  <a:lnTo>
                    <a:pt x="36109" y="537923"/>
                  </a:lnTo>
                  <a:lnTo>
                    <a:pt x="232316" y="537923"/>
                  </a:lnTo>
                  <a:lnTo>
                    <a:pt x="231704" y="576990"/>
                  </a:lnTo>
                  <a:close/>
                </a:path>
                <a:path w="241300" h="577214">
                  <a:moveTo>
                    <a:pt x="232316" y="537923"/>
                  </a:moveTo>
                  <a:lnTo>
                    <a:pt x="195592" y="537923"/>
                  </a:lnTo>
                  <a:lnTo>
                    <a:pt x="201613" y="78134"/>
                  </a:lnTo>
                  <a:lnTo>
                    <a:pt x="239509" y="78134"/>
                  </a:lnTo>
                  <a:lnTo>
                    <a:pt x="232316" y="537923"/>
                  </a:lnTo>
                  <a:close/>
                </a:path>
              </a:pathLst>
            </a:custGeom>
            <a:solidFill>
              <a:srgbClr val="FFFFFF"/>
            </a:solidFill>
          </p:spPr>
          <p:txBody>
            <a:bodyPr wrap="square" lIns="0" tIns="0" rIns="0" bIns="0" rtlCol="0"/>
            <a:lstStyle/>
            <a:p>
              <a:endParaRPr sz="1799"/>
            </a:p>
          </p:txBody>
        </p:sp>
        <p:sp>
          <p:nvSpPr>
            <p:cNvPr id="24" name="object 32">
              <a:extLst>
                <a:ext uri="{FF2B5EF4-FFF2-40B4-BE49-F238E27FC236}">
                  <a16:creationId xmlns:a16="http://schemas.microsoft.com/office/drawing/2014/main" id="{76C47FE9-FE59-5592-B8FD-06649ADBF9E4}"/>
                </a:ext>
              </a:extLst>
            </p:cNvPr>
            <p:cNvSpPr/>
            <p:nvPr/>
          </p:nvSpPr>
          <p:spPr>
            <a:xfrm>
              <a:off x="10342559" y="2774943"/>
              <a:ext cx="234889" cy="351698"/>
            </a:xfrm>
            <a:custGeom>
              <a:avLst/>
              <a:gdLst/>
              <a:ahLst/>
              <a:cxnLst/>
              <a:rect l="l" t="t" r="r" b="b"/>
              <a:pathLst>
                <a:path w="234950" h="351789">
                  <a:moveTo>
                    <a:pt x="150858" y="120206"/>
                  </a:moveTo>
                  <a:lnTo>
                    <a:pt x="96292" y="120206"/>
                  </a:lnTo>
                  <a:lnTo>
                    <a:pt x="234714" y="0"/>
                  </a:lnTo>
                  <a:lnTo>
                    <a:pt x="234045" y="78134"/>
                  </a:lnTo>
                  <a:lnTo>
                    <a:pt x="198604" y="78134"/>
                  </a:lnTo>
                  <a:lnTo>
                    <a:pt x="150858" y="120206"/>
                  </a:lnTo>
                  <a:close/>
                </a:path>
                <a:path w="234950" h="351789">
                  <a:moveTo>
                    <a:pt x="231704" y="351603"/>
                  </a:moveTo>
                  <a:lnTo>
                    <a:pt x="0" y="348598"/>
                  </a:lnTo>
                  <a:lnTo>
                    <a:pt x="3009" y="30051"/>
                  </a:lnTo>
                  <a:lnTo>
                    <a:pt x="90074" y="114196"/>
                  </a:lnTo>
                  <a:lnTo>
                    <a:pt x="39119" y="114196"/>
                  </a:lnTo>
                  <a:lnTo>
                    <a:pt x="36109" y="315541"/>
                  </a:lnTo>
                  <a:lnTo>
                    <a:pt x="232013" y="315541"/>
                  </a:lnTo>
                  <a:lnTo>
                    <a:pt x="231704" y="351603"/>
                  </a:lnTo>
                  <a:close/>
                </a:path>
                <a:path w="234950" h="351789">
                  <a:moveTo>
                    <a:pt x="232013" y="315541"/>
                  </a:moveTo>
                  <a:lnTo>
                    <a:pt x="195595" y="315541"/>
                  </a:lnTo>
                  <a:lnTo>
                    <a:pt x="198604" y="78134"/>
                  </a:lnTo>
                  <a:lnTo>
                    <a:pt x="234045" y="78134"/>
                  </a:lnTo>
                  <a:lnTo>
                    <a:pt x="232013" y="315541"/>
                  </a:lnTo>
                  <a:close/>
                </a:path>
                <a:path w="234950" h="351789">
                  <a:moveTo>
                    <a:pt x="96292" y="168288"/>
                  </a:moveTo>
                  <a:lnTo>
                    <a:pt x="39119" y="114196"/>
                  </a:lnTo>
                  <a:lnTo>
                    <a:pt x="90074" y="114196"/>
                  </a:lnTo>
                  <a:lnTo>
                    <a:pt x="96292" y="120206"/>
                  </a:lnTo>
                  <a:lnTo>
                    <a:pt x="150858" y="120206"/>
                  </a:lnTo>
                  <a:lnTo>
                    <a:pt x="96292" y="168288"/>
                  </a:lnTo>
                  <a:close/>
                </a:path>
              </a:pathLst>
            </a:custGeom>
            <a:solidFill>
              <a:srgbClr val="FFFFFF"/>
            </a:solidFill>
          </p:spPr>
          <p:txBody>
            <a:bodyPr wrap="square" lIns="0" tIns="0" rIns="0" bIns="0" rtlCol="0"/>
            <a:lstStyle/>
            <a:p>
              <a:endParaRPr sz="1799"/>
            </a:p>
          </p:txBody>
        </p:sp>
        <p:sp>
          <p:nvSpPr>
            <p:cNvPr id="25" name="object 33">
              <a:extLst>
                <a:ext uri="{FF2B5EF4-FFF2-40B4-BE49-F238E27FC236}">
                  <a16:creationId xmlns:a16="http://schemas.microsoft.com/office/drawing/2014/main" id="{0C83E9F2-9497-61C0-78F0-727E368CDE14}"/>
                </a:ext>
              </a:extLst>
            </p:cNvPr>
            <p:cNvSpPr/>
            <p:nvPr/>
          </p:nvSpPr>
          <p:spPr>
            <a:xfrm>
              <a:off x="10020664" y="2480514"/>
              <a:ext cx="740217" cy="370109"/>
            </a:xfrm>
            <a:custGeom>
              <a:avLst/>
              <a:gdLst/>
              <a:ahLst/>
              <a:cxnLst/>
              <a:rect l="l" t="t" r="r" b="b"/>
              <a:pathLst>
                <a:path w="740409" h="370205">
                  <a:moveTo>
                    <a:pt x="501525" y="231397"/>
                  </a:moveTo>
                  <a:lnTo>
                    <a:pt x="445354" y="231397"/>
                  </a:lnTo>
                  <a:lnTo>
                    <a:pt x="716178" y="0"/>
                  </a:lnTo>
                  <a:lnTo>
                    <a:pt x="740251" y="27046"/>
                  </a:lnTo>
                  <a:lnTo>
                    <a:pt x="501525" y="231397"/>
                  </a:lnTo>
                  <a:close/>
                </a:path>
                <a:path w="740409" h="370205">
                  <a:moveTo>
                    <a:pt x="24073" y="369634"/>
                  </a:moveTo>
                  <a:lnTo>
                    <a:pt x="0" y="342588"/>
                  </a:lnTo>
                  <a:lnTo>
                    <a:pt x="288878" y="90154"/>
                  </a:lnTo>
                  <a:lnTo>
                    <a:pt x="342147" y="138237"/>
                  </a:lnTo>
                  <a:lnTo>
                    <a:pt x="288878" y="138237"/>
                  </a:lnTo>
                  <a:lnTo>
                    <a:pt x="24073" y="369634"/>
                  </a:lnTo>
                  <a:close/>
                </a:path>
                <a:path w="740409" h="370205">
                  <a:moveTo>
                    <a:pt x="445354" y="279479"/>
                  </a:moveTo>
                  <a:lnTo>
                    <a:pt x="288878" y="138237"/>
                  </a:lnTo>
                  <a:lnTo>
                    <a:pt x="342147" y="138237"/>
                  </a:lnTo>
                  <a:lnTo>
                    <a:pt x="445354" y="231397"/>
                  </a:lnTo>
                  <a:lnTo>
                    <a:pt x="501525" y="231397"/>
                  </a:lnTo>
                  <a:lnTo>
                    <a:pt x="445354" y="279479"/>
                  </a:lnTo>
                  <a:close/>
                </a:path>
              </a:pathLst>
            </a:custGeom>
            <a:solidFill>
              <a:srgbClr val="FFFFFF"/>
            </a:solidFill>
          </p:spPr>
          <p:txBody>
            <a:bodyPr wrap="square" lIns="0" tIns="0" rIns="0" bIns="0" rtlCol="0"/>
            <a:lstStyle/>
            <a:p>
              <a:endParaRPr sz="1799"/>
            </a:p>
          </p:txBody>
        </p:sp>
        <p:sp>
          <p:nvSpPr>
            <p:cNvPr id="26" name="object 34">
              <a:extLst>
                <a:ext uri="{FF2B5EF4-FFF2-40B4-BE49-F238E27FC236}">
                  <a16:creationId xmlns:a16="http://schemas.microsoft.com/office/drawing/2014/main" id="{6A7A01CF-B3B1-CC66-86E6-71BDA96EAE80}"/>
                </a:ext>
              </a:extLst>
            </p:cNvPr>
            <p:cNvSpPr/>
            <p:nvPr/>
          </p:nvSpPr>
          <p:spPr>
            <a:xfrm>
              <a:off x="10682501" y="2423419"/>
              <a:ext cx="157439" cy="144742"/>
            </a:xfrm>
            <a:custGeom>
              <a:avLst/>
              <a:gdLst/>
              <a:ahLst/>
              <a:cxnLst/>
              <a:rect l="l" t="t" r="r" b="b"/>
              <a:pathLst>
                <a:path w="157479" h="144780">
                  <a:moveTo>
                    <a:pt x="126384" y="144259"/>
                  </a:moveTo>
                  <a:lnTo>
                    <a:pt x="0" y="3017"/>
                  </a:lnTo>
                  <a:lnTo>
                    <a:pt x="32005" y="0"/>
                  </a:lnTo>
                  <a:lnTo>
                    <a:pt x="156942" y="0"/>
                  </a:lnTo>
                  <a:lnTo>
                    <a:pt x="126384" y="144259"/>
                  </a:lnTo>
                  <a:close/>
                </a:path>
              </a:pathLst>
            </a:custGeom>
            <a:solidFill>
              <a:srgbClr val="FFFFFF"/>
            </a:solidFill>
          </p:spPr>
          <p:txBody>
            <a:bodyPr wrap="square" lIns="0" tIns="0" rIns="0" bIns="0" rtlCol="0"/>
            <a:lstStyle/>
            <a:p>
              <a:endParaRPr sz="1799"/>
            </a:p>
          </p:txBody>
        </p:sp>
      </p:grpSp>
      <p:grpSp>
        <p:nvGrpSpPr>
          <p:cNvPr id="27" name="Group 26">
            <a:extLst>
              <a:ext uri="{FF2B5EF4-FFF2-40B4-BE49-F238E27FC236}">
                <a16:creationId xmlns:a16="http://schemas.microsoft.com/office/drawing/2014/main" id="{3509A613-6A55-1942-6119-C6B5AE6E463C}"/>
              </a:ext>
            </a:extLst>
          </p:cNvPr>
          <p:cNvGrpSpPr/>
          <p:nvPr/>
        </p:nvGrpSpPr>
        <p:grpSpPr>
          <a:xfrm>
            <a:off x="302435" y="2883554"/>
            <a:ext cx="1054800" cy="1026000"/>
            <a:chOff x="6703854" y="1993766"/>
            <a:chExt cx="1670250" cy="1668345"/>
          </a:xfrm>
        </p:grpSpPr>
        <p:sp>
          <p:nvSpPr>
            <p:cNvPr id="28" name="object 37">
              <a:extLst>
                <a:ext uri="{FF2B5EF4-FFF2-40B4-BE49-F238E27FC236}">
                  <a16:creationId xmlns:a16="http://schemas.microsoft.com/office/drawing/2014/main" id="{E7EF2514-A14D-1067-E3F4-872867E07119}"/>
                </a:ext>
              </a:extLst>
            </p:cNvPr>
            <p:cNvSpPr/>
            <p:nvPr/>
          </p:nvSpPr>
          <p:spPr>
            <a:xfrm>
              <a:off x="7168552" y="2237543"/>
              <a:ext cx="740470" cy="1109182"/>
            </a:xfrm>
            <a:prstGeom prst="rect">
              <a:avLst/>
            </a:prstGeom>
            <a:blipFill>
              <a:blip r:embed="rId5" cstate="print"/>
              <a:stretch>
                <a:fillRect/>
              </a:stretch>
            </a:blipFill>
          </p:spPr>
          <p:txBody>
            <a:bodyPr wrap="square" lIns="0" tIns="0" rIns="0" bIns="0" rtlCol="0"/>
            <a:lstStyle/>
            <a:p>
              <a:endParaRPr sz="1799"/>
            </a:p>
          </p:txBody>
        </p:sp>
        <p:sp>
          <p:nvSpPr>
            <p:cNvPr id="29" name="object 36">
              <a:extLst>
                <a:ext uri="{FF2B5EF4-FFF2-40B4-BE49-F238E27FC236}">
                  <a16:creationId xmlns:a16="http://schemas.microsoft.com/office/drawing/2014/main" id="{D74F6876-E422-541F-006C-56BD046F2120}"/>
                </a:ext>
              </a:extLst>
            </p:cNvPr>
            <p:cNvSpPr/>
            <p:nvPr/>
          </p:nvSpPr>
          <p:spPr>
            <a:xfrm>
              <a:off x="6703854" y="1993766"/>
              <a:ext cx="1670250" cy="1668345"/>
            </a:xfrm>
            <a:custGeom>
              <a:avLst/>
              <a:gdLst/>
              <a:ahLst/>
              <a:cxnLst/>
              <a:rect l="l" t="t" r="r" b="b"/>
              <a:pathLst>
                <a:path w="1670684" h="1668779">
                  <a:moveTo>
                    <a:pt x="835152" y="0"/>
                  </a:moveTo>
                  <a:lnTo>
                    <a:pt x="787760" y="1320"/>
                  </a:lnTo>
                  <a:lnTo>
                    <a:pt x="741063" y="5236"/>
                  </a:lnTo>
                  <a:lnTo>
                    <a:pt x="695129" y="11676"/>
                  </a:lnTo>
                  <a:lnTo>
                    <a:pt x="650030" y="20570"/>
                  </a:lnTo>
                  <a:lnTo>
                    <a:pt x="605836" y="31847"/>
                  </a:lnTo>
                  <a:lnTo>
                    <a:pt x="562618" y="45437"/>
                  </a:lnTo>
                  <a:lnTo>
                    <a:pt x="520445" y="61270"/>
                  </a:lnTo>
                  <a:lnTo>
                    <a:pt x="479389" y="79275"/>
                  </a:lnTo>
                  <a:lnTo>
                    <a:pt x="439521" y="99381"/>
                  </a:lnTo>
                  <a:lnTo>
                    <a:pt x="400909" y="121519"/>
                  </a:lnTo>
                  <a:lnTo>
                    <a:pt x="363626" y="145618"/>
                  </a:lnTo>
                  <a:lnTo>
                    <a:pt x="327741" y="171607"/>
                  </a:lnTo>
                  <a:lnTo>
                    <a:pt x="293326" y="199416"/>
                  </a:lnTo>
                  <a:lnTo>
                    <a:pt x="260450" y="228974"/>
                  </a:lnTo>
                  <a:lnTo>
                    <a:pt x="229184" y="260211"/>
                  </a:lnTo>
                  <a:lnTo>
                    <a:pt x="199598" y="293057"/>
                  </a:lnTo>
                  <a:lnTo>
                    <a:pt x="171764" y="327442"/>
                  </a:lnTo>
                  <a:lnTo>
                    <a:pt x="145751" y="363294"/>
                  </a:lnTo>
                  <a:lnTo>
                    <a:pt x="121630" y="400543"/>
                  </a:lnTo>
                  <a:lnTo>
                    <a:pt x="99472" y="439119"/>
                  </a:lnTo>
                  <a:lnTo>
                    <a:pt x="79347" y="478951"/>
                  </a:lnTo>
                  <a:lnTo>
                    <a:pt x="61326" y="519970"/>
                  </a:lnTo>
                  <a:lnTo>
                    <a:pt x="45479" y="562104"/>
                  </a:lnTo>
                  <a:lnTo>
                    <a:pt x="31876" y="605283"/>
                  </a:lnTo>
                  <a:lnTo>
                    <a:pt x="20589" y="649437"/>
                  </a:lnTo>
                  <a:lnTo>
                    <a:pt x="11687" y="694495"/>
                  </a:lnTo>
                  <a:lnTo>
                    <a:pt x="5241" y="740386"/>
                  </a:lnTo>
                  <a:lnTo>
                    <a:pt x="1322" y="787041"/>
                  </a:lnTo>
                  <a:lnTo>
                    <a:pt x="0" y="834389"/>
                  </a:lnTo>
                  <a:lnTo>
                    <a:pt x="1322" y="881738"/>
                  </a:lnTo>
                  <a:lnTo>
                    <a:pt x="5241" y="928393"/>
                  </a:lnTo>
                  <a:lnTo>
                    <a:pt x="11687" y="974284"/>
                  </a:lnTo>
                  <a:lnTo>
                    <a:pt x="20589" y="1019342"/>
                  </a:lnTo>
                  <a:lnTo>
                    <a:pt x="31876" y="1063496"/>
                  </a:lnTo>
                  <a:lnTo>
                    <a:pt x="45479" y="1106675"/>
                  </a:lnTo>
                  <a:lnTo>
                    <a:pt x="61326" y="1148809"/>
                  </a:lnTo>
                  <a:lnTo>
                    <a:pt x="79347" y="1189828"/>
                  </a:lnTo>
                  <a:lnTo>
                    <a:pt x="99472" y="1229660"/>
                  </a:lnTo>
                  <a:lnTo>
                    <a:pt x="121630" y="1268236"/>
                  </a:lnTo>
                  <a:lnTo>
                    <a:pt x="145751" y="1305485"/>
                  </a:lnTo>
                  <a:lnTo>
                    <a:pt x="171764" y="1341337"/>
                  </a:lnTo>
                  <a:lnTo>
                    <a:pt x="199598" y="1375722"/>
                  </a:lnTo>
                  <a:lnTo>
                    <a:pt x="229184" y="1408568"/>
                  </a:lnTo>
                  <a:lnTo>
                    <a:pt x="260450" y="1439805"/>
                  </a:lnTo>
                  <a:lnTo>
                    <a:pt x="293326" y="1469363"/>
                  </a:lnTo>
                  <a:lnTo>
                    <a:pt x="327741" y="1497172"/>
                  </a:lnTo>
                  <a:lnTo>
                    <a:pt x="363626" y="1523161"/>
                  </a:lnTo>
                  <a:lnTo>
                    <a:pt x="400909" y="1547260"/>
                  </a:lnTo>
                  <a:lnTo>
                    <a:pt x="439521" y="1569398"/>
                  </a:lnTo>
                  <a:lnTo>
                    <a:pt x="479389" y="1589504"/>
                  </a:lnTo>
                  <a:lnTo>
                    <a:pt x="520445" y="1607509"/>
                  </a:lnTo>
                  <a:lnTo>
                    <a:pt x="562618" y="1623342"/>
                  </a:lnTo>
                  <a:lnTo>
                    <a:pt x="605836" y="1636932"/>
                  </a:lnTo>
                  <a:lnTo>
                    <a:pt x="650030" y="1648209"/>
                  </a:lnTo>
                  <a:lnTo>
                    <a:pt x="695129" y="1657103"/>
                  </a:lnTo>
                  <a:lnTo>
                    <a:pt x="741063" y="1663543"/>
                  </a:lnTo>
                  <a:lnTo>
                    <a:pt x="787760" y="1667459"/>
                  </a:lnTo>
                  <a:lnTo>
                    <a:pt x="835152" y="1668779"/>
                  </a:lnTo>
                  <a:lnTo>
                    <a:pt x="882543" y="1667459"/>
                  </a:lnTo>
                  <a:lnTo>
                    <a:pt x="929240" y="1663543"/>
                  </a:lnTo>
                  <a:lnTo>
                    <a:pt x="975174" y="1657103"/>
                  </a:lnTo>
                  <a:lnTo>
                    <a:pt x="1020273" y="1648209"/>
                  </a:lnTo>
                  <a:lnTo>
                    <a:pt x="1064467" y="1636932"/>
                  </a:lnTo>
                  <a:lnTo>
                    <a:pt x="1107685" y="1623342"/>
                  </a:lnTo>
                  <a:lnTo>
                    <a:pt x="1149858" y="1607509"/>
                  </a:lnTo>
                  <a:lnTo>
                    <a:pt x="1190914" y="1589504"/>
                  </a:lnTo>
                  <a:lnTo>
                    <a:pt x="1230782" y="1569398"/>
                  </a:lnTo>
                  <a:lnTo>
                    <a:pt x="1269394" y="1547260"/>
                  </a:lnTo>
                  <a:lnTo>
                    <a:pt x="1306677" y="1523161"/>
                  </a:lnTo>
                  <a:lnTo>
                    <a:pt x="1342562" y="1497172"/>
                  </a:lnTo>
                  <a:lnTo>
                    <a:pt x="1376977" y="1469363"/>
                  </a:lnTo>
                  <a:lnTo>
                    <a:pt x="1409853" y="1439805"/>
                  </a:lnTo>
                  <a:lnTo>
                    <a:pt x="1441119" y="1408568"/>
                  </a:lnTo>
                  <a:lnTo>
                    <a:pt x="1470705" y="1375722"/>
                  </a:lnTo>
                  <a:lnTo>
                    <a:pt x="1498539" y="1341337"/>
                  </a:lnTo>
                  <a:lnTo>
                    <a:pt x="1524552" y="1305485"/>
                  </a:lnTo>
                  <a:lnTo>
                    <a:pt x="1548673" y="1268236"/>
                  </a:lnTo>
                  <a:lnTo>
                    <a:pt x="1570831" y="1229660"/>
                  </a:lnTo>
                  <a:lnTo>
                    <a:pt x="1590956" y="1189828"/>
                  </a:lnTo>
                  <a:lnTo>
                    <a:pt x="1608977" y="1148809"/>
                  </a:lnTo>
                  <a:lnTo>
                    <a:pt x="1624824" y="1106675"/>
                  </a:lnTo>
                  <a:lnTo>
                    <a:pt x="1638427" y="1063496"/>
                  </a:lnTo>
                  <a:lnTo>
                    <a:pt x="1649714" y="1019342"/>
                  </a:lnTo>
                  <a:lnTo>
                    <a:pt x="1658616" y="974284"/>
                  </a:lnTo>
                  <a:lnTo>
                    <a:pt x="1665062" y="928393"/>
                  </a:lnTo>
                  <a:lnTo>
                    <a:pt x="1668981" y="881738"/>
                  </a:lnTo>
                  <a:lnTo>
                    <a:pt x="1670304" y="834389"/>
                  </a:lnTo>
                  <a:lnTo>
                    <a:pt x="1668981" y="787041"/>
                  </a:lnTo>
                  <a:lnTo>
                    <a:pt x="1665062" y="740386"/>
                  </a:lnTo>
                  <a:lnTo>
                    <a:pt x="1658616" y="694495"/>
                  </a:lnTo>
                  <a:lnTo>
                    <a:pt x="1649714" y="649437"/>
                  </a:lnTo>
                  <a:lnTo>
                    <a:pt x="1638427" y="605283"/>
                  </a:lnTo>
                  <a:lnTo>
                    <a:pt x="1624824" y="562104"/>
                  </a:lnTo>
                  <a:lnTo>
                    <a:pt x="1608977" y="519970"/>
                  </a:lnTo>
                  <a:lnTo>
                    <a:pt x="1590956" y="478951"/>
                  </a:lnTo>
                  <a:lnTo>
                    <a:pt x="1570831" y="439119"/>
                  </a:lnTo>
                  <a:lnTo>
                    <a:pt x="1548673" y="400543"/>
                  </a:lnTo>
                  <a:lnTo>
                    <a:pt x="1524552" y="363294"/>
                  </a:lnTo>
                  <a:lnTo>
                    <a:pt x="1498539" y="327442"/>
                  </a:lnTo>
                  <a:lnTo>
                    <a:pt x="1470705" y="293057"/>
                  </a:lnTo>
                  <a:lnTo>
                    <a:pt x="1441119" y="260211"/>
                  </a:lnTo>
                  <a:lnTo>
                    <a:pt x="1409853" y="228974"/>
                  </a:lnTo>
                  <a:lnTo>
                    <a:pt x="1376977" y="199416"/>
                  </a:lnTo>
                  <a:lnTo>
                    <a:pt x="1342562" y="171607"/>
                  </a:lnTo>
                  <a:lnTo>
                    <a:pt x="1306677" y="145618"/>
                  </a:lnTo>
                  <a:lnTo>
                    <a:pt x="1269394" y="121519"/>
                  </a:lnTo>
                  <a:lnTo>
                    <a:pt x="1230782" y="99381"/>
                  </a:lnTo>
                  <a:lnTo>
                    <a:pt x="1190914" y="79275"/>
                  </a:lnTo>
                  <a:lnTo>
                    <a:pt x="1149858" y="61270"/>
                  </a:lnTo>
                  <a:lnTo>
                    <a:pt x="1107685" y="45437"/>
                  </a:lnTo>
                  <a:lnTo>
                    <a:pt x="1064467" y="31847"/>
                  </a:lnTo>
                  <a:lnTo>
                    <a:pt x="1020273" y="20570"/>
                  </a:lnTo>
                  <a:lnTo>
                    <a:pt x="975174" y="11676"/>
                  </a:lnTo>
                  <a:lnTo>
                    <a:pt x="929240" y="5236"/>
                  </a:lnTo>
                  <a:lnTo>
                    <a:pt x="882543" y="1320"/>
                  </a:lnTo>
                  <a:lnTo>
                    <a:pt x="835152" y="0"/>
                  </a:lnTo>
                  <a:close/>
                </a:path>
              </a:pathLst>
            </a:custGeom>
            <a:solidFill>
              <a:srgbClr val="06A7E0">
                <a:alpha val="41958"/>
              </a:srgbClr>
            </a:solidFill>
          </p:spPr>
          <p:txBody>
            <a:bodyPr wrap="square" lIns="0" tIns="0" rIns="0" bIns="0" rtlCol="0"/>
            <a:lstStyle/>
            <a:p>
              <a:endParaRPr sz="1799"/>
            </a:p>
          </p:txBody>
        </p:sp>
        <p:sp>
          <p:nvSpPr>
            <p:cNvPr id="30" name="object 38">
              <a:extLst>
                <a:ext uri="{FF2B5EF4-FFF2-40B4-BE49-F238E27FC236}">
                  <a16:creationId xmlns:a16="http://schemas.microsoft.com/office/drawing/2014/main" id="{D3C93C6C-1F46-AD45-E72A-20DF9EAAD82D}"/>
                </a:ext>
              </a:extLst>
            </p:cNvPr>
            <p:cNvSpPr/>
            <p:nvPr/>
          </p:nvSpPr>
          <p:spPr>
            <a:xfrm>
              <a:off x="7240162" y="2312198"/>
              <a:ext cx="590396" cy="935746"/>
            </a:xfrm>
            <a:custGeom>
              <a:avLst/>
              <a:gdLst/>
              <a:ahLst/>
              <a:cxnLst/>
              <a:rect l="l" t="t" r="r" b="b"/>
              <a:pathLst>
                <a:path w="590550" h="935989">
                  <a:moveTo>
                    <a:pt x="469403" y="935514"/>
                  </a:moveTo>
                  <a:lnTo>
                    <a:pt x="3560" y="935514"/>
                  </a:lnTo>
                  <a:lnTo>
                    <a:pt x="3560" y="914171"/>
                  </a:lnTo>
                  <a:lnTo>
                    <a:pt x="3288" y="901937"/>
                  </a:lnTo>
                  <a:lnTo>
                    <a:pt x="2572" y="875586"/>
                  </a:lnTo>
                  <a:lnTo>
                    <a:pt x="1560" y="837303"/>
                  </a:lnTo>
                  <a:lnTo>
                    <a:pt x="399" y="789276"/>
                  </a:lnTo>
                  <a:lnTo>
                    <a:pt x="0" y="770135"/>
                  </a:lnTo>
                  <a:lnTo>
                    <a:pt x="0" y="380008"/>
                  </a:lnTo>
                  <a:lnTo>
                    <a:pt x="3560" y="316572"/>
                  </a:lnTo>
                  <a:lnTo>
                    <a:pt x="16665" y="249774"/>
                  </a:lnTo>
                  <a:lnTo>
                    <a:pt x="43516" y="195110"/>
                  </a:lnTo>
                  <a:lnTo>
                    <a:pt x="79139" y="151647"/>
                  </a:lnTo>
                  <a:lnTo>
                    <a:pt x="118556" y="118450"/>
                  </a:lnTo>
                  <a:lnTo>
                    <a:pt x="156792" y="94587"/>
                  </a:lnTo>
                  <a:lnTo>
                    <a:pt x="209811" y="71129"/>
                  </a:lnTo>
                  <a:lnTo>
                    <a:pt x="287102" y="0"/>
                  </a:lnTo>
                  <a:lnTo>
                    <a:pt x="334317" y="0"/>
                  </a:lnTo>
                  <a:lnTo>
                    <a:pt x="369833" y="10658"/>
                  </a:lnTo>
                  <a:lnTo>
                    <a:pt x="369833" y="39115"/>
                  </a:lnTo>
                  <a:lnTo>
                    <a:pt x="309380" y="39115"/>
                  </a:lnTo>
                  <a:lnTo>
                    <a:pt x="234703" y="110258"/>
                  </a:lnTo>
                  <a:lnTo>
                    <a:pt x="227591" y="110258"/>
                  </a:lnTo>
                  <a:lnTo>
                    <a:pt x="215866" y="114790"/>
                  </a:lnTo>
                  <a:lnTo>
                    <a:pt x="156584" y="145072"/>
                  </a:lnTo>
                  <a:lnTo>
                    <a:pt x="119852" y="172938"/>
                  </a:lnTo>
                  <a:lnTo>
                    <a:pt x="85608" y="210697"/>
                  </a:lnTo>
                  <a:lnTo>
                    <a:pt x="59265" y="259408"/>
                  </a:lnTo>
                  <a:lnTo>
                    <a:pt x="46233" y="320129"/>
                  </a:lnTo>
                  <a:lnTo>
                    <a:pt x="42946" y="364415"/>
                  </a:lnTo>
                  <a:lnTo>
                    <a:pt x="40750" y="416367"/>
                  </a:lnTo>
                  <a:lnTo>
                    <a:pt x="39500" y="473946"/>
                  </a:lnTo>
                  <a:lnTo>
                    <a:pt x="39051" y="535118"/>
                  </a:lnTo>
                  <a:lnTo>
                    <a:pt x="39260" y="597845"/>
                  </a:lnTo>
                  <a:lnTo>
                    <a:pt x="39981" y="660091"/>
                  </a:lnTo>
                  <a:lnTo>
                    <a:pt x="41071" y="719819"/>
                  </a:lnTo>
                  <a:lnTo>
                    <a:pt x="42385" y="774993"/>
                  </a:lnTo>
                  <a:lnTo>
                    <a:pt x="43780" y="823577"/>
                  </a:lnTo>
                  <a:lnTo>
                    <a:pt x="45111" y="863534"/>
                  </a:lnTo>
                  <a:lnTo>
                    <a:pt x="46233" y="892828"/>
                  </a:lnTo>
                  <a:lnTo>
                    <a:pt x="469403" y="892828"/>
                  </a:lnTo>
                  <a:lnTo>
                    <a:pt x="469403" y="935514"/>
                  </a:lnTo>
                  <a:close/>
                </a:path>
                <a:path w="590550" h="935989">
                  <a:moveTo>
                    <a:pt x="553455" y="405500"/>
                  </a:moveTo>
                  <a:lnTo>
                    <a:pt x="469403" y="405500"/>
                  </a:lnTo>
                  <a:lnTo>
                    <a:pt x="547636" y="359257"/>
                  </a:lnTo>
                  <a:lnTo>
                    <a:pt x="547636" y="298786"/>
                  </a:lnTo>
                  <a:lnTo>
                    <a:pt x="327161" y="131600"/>
                  </a:lnTo>
                  <a:lnTo>
                    <a:pt x="327161" y="42672"/>
                  </a:lnTo>
                  <a:lnTo>
                    <a:pt x="309380" y="39115"/>
                  </a:lnTo>
                  <a:lnTo>
                    <a:pt x="369833" y="39115"/>
                  </a:lnTo>
                  <a:lnTo>
                    <a:pt x="369833" y="110258"/>
                  </a:lnTo>
                  <a:lnTo>
                    <a:pt x="590308" y="277443"/>
                  </a:lnTo>
                  <a:lnTo>
                    <a:pt x="590308" y="384157"/>
                  </a:lnTo>
                  <a:lnTo>
                    <a:pt x="553455" y="405500"/>
                  </a:lnTo>
                  <a:close/>
                </a:path>
                <a:path w="590550" h="935989">
                  <a:moveTo>
                    <a:pt x="469403" y="892828"/>
                  </a:moveTo>
                  <a:lnTo>
                    <a:pt x="426730" y="892828"/>
                  </a:lnTo>
                  <a:lnTo>
                    <a:pt x="426730" y="658057"/>
                  </a:lnTo>
                  <a:lnTo>
                    <a:pt x="423396" y="617539"/>
                  </a:lnTo>
                  <a:lnTo>
                    <a:pt x="413395" y="574019"/>
                  </a:lnTo>
                  <a:lnTo>
                    <a:pt x="396726" y="532501"/>
                  </a:lnTo>
                  <a:lnTo>
                    <a:pt x="373389" y="497986"/>
                  </a:lnTo>
                  <a:lnTo>
                    <a:pt x="327494" y="442405"/>
                  </a:lnTo>
                  <a:lnTo>
                    <a:pt x="299601" y="405500"/>
                  </a:lnTo>
                  <a:lnTo>
                    <a:pt x="286377" y="381934"/>
                  </a:lnTo>
                  <a:lnTo>
                    <a:pt x="284488" y="366371"/>
                  </a:lnTo>
                  <a:lnTo>
                    <a:pt x="288044" y="334357"/>
                  </a:lnTo>
                  <a:lnTo>
                    <a:pt x="316492" y="348586"/>
                  </a:lnTo>
                  <a:lnTo>
                    <a:pt x="346330" y="366872"/>
                  </a:lnTo>
                  <a:lnTo>
                    <a:pt x="368500" y="374820"/>
                  </a:lnTo>
                  <a:lnTo>
                    <a:pt x="454067" y="374820"/>
                  </a:lnTo>
                  <a:lnTo>
                    <a:pt x="469403" y="405500"/>
                  </a:lnTo>
                  <a:lnTo>
                    <a:pt x="553455" y="405500"/>
                  </a:lnTo>
                  <a:lnTo>
                    <a:pt x="547312" y="409057"/>
                  </a:lnTo>
                  <a:lnTo>
                    <a:pt x="355609" y="409057"/>
                  </a:lnTo>
                  <a:lnTo>
                    <a:pt x="383168" y="441961"/>
                  </a:lnTo>
                  <a:lnTo>
                    <a:pt x="433398" y="511992"/>
                  </a:lnTo>
                  <a:lnTo>
                    <a:pt x="453400" y="561125"/>
                  </a:lnTo>
                  <a:lnTo>
                    <a:pt x="465402" y="611592"/>
                  </a:lnTo>
                  <a:lnTo>
                    <a:pt x="469403" y="658057"/>
                  </a:lnTo>
                  <a:lnTo>
                    <a:pt x="469403" y="892828"/>
                  </a:lnTo>
                  <a:close/>
                </a:path>
                <a:path w="590550" h="935989">
                  <a:moveTo>
                    <a:pt x="454067" y="374820"/>
                  </a:moveTo>
                  <a:lnTo>
                    <a:pt x="368500" y="374820"/>
                  </a:lnTo>
                  <a:lnTo>
                    <a:pt x="394003" y="374097"/>
                  </a:lnTo>
                  <a:lnTo>
                    <a:pt x="433842" y="366371"/>
                  </a:lnTo>
                  <a:lnTo>
                    <a:pt x="448066" y="362814"/>
                  </a:lnTo>
                  <a:lnTo>
                    <a:pt x="454067" y="374820"/>
                  </a:lnTo>
                  <a:close/>
                </a:path>
                <a:path w="590550" h="935989">
                  <a:moveTo>
                    <a:pt x="455178" y="462414"/>
                  </a:moveTo>
                  <a:lnTo>
                    <a:pt x="426730" y="412614"/>
                  </a:lnTo>
                  <a:lnTo>
                    <a:pt x="406116" y="412559"/>
                  </a:lnTo>
                  <a:lnTo>
                    <a:pt x="387169" y="412170"/>
                  </a:lnTo>
                  <a:lnTo>
                    <a:pt x="370222" y="411114"/>
                  </a:lnTo>
                  <a:lnTo>
                    <a:pt x="355609" y="409057"/>
                  </a:lnTo>
                  <a:lnTo>
                    <a:pt x="547312" y="409057"/>
                  </a:lnTo>
                  <a:lnTo>
                    <a:pt x="455178" y="462414"/>
                  </a:lnTo>
                  <a:close/>
                </a:path>
              </a:pathLst>
            </a:custGeom>
            <a:solidFill>
              <a:srgbClr val="FFFFFF"/>
            </a:solidFill>
          </p:spPr>
          <p:txBody>
            <a:bodyPr wrap="square" lIns="0" tIns="0" rIns="0" bIns="0" rtlCol="0"/>
            <a:lstStyle/>
            <a:p>
              <a:endParaRPr sz="1799"/>
            </a:p>
          </p:txBody>
        </p:sp>
      </p:grpSp>
    </p:spTree>
    <p:extLst>
      <p:ext uri="{BB962C8B-B14F-4D97-AF65-F5344CB8AC3E}">
        <p14:creationId xmlns:p14="http://schemas.microsoft.com/office/powerpoint/2010/main" val="232787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a:ln>
            <a:noFill/>
          </a:ln>
        </p:spPr>
        <p:txBody>
          <a:bodyPr/>
          <a:lstStyle/>
          <a:p>
            <a:r>
              <a:rPr lang="en-RO" dirty="0"/>
              <a:t>Streaming App – high level overview</a:t>
            </a:r>
          </a:p>
        </p:txBody>
      </p:sp>
      <p:grpSp>
        <p:nvGrpSpPr>
          <p:cNvPr id="11271" name="Group 11270">
            <a:extLst>
              <a:ext uri="{FF2B5EF4-FFF2-40B4-BE49-F238E27FC236}">
                <a16:creationId xmlns:a16="http://schemas.microsoft.com/office/drawing/2014/main" id="{10B33A02-8027-A86F-2451-195A7CC3A237}"/>
              </a:ext>
            </a:extLst>
          </p:cNvPr>
          <p:cNvGrpSpPr/>
          <p:nvPr/>
        </p:nvGrpSpPr>
        <p:grpSpPr>
          <a:xfrm>
            <a:off x="303407" y="1204243"/>
            <a:ext cx="11638934" cy="5282335"/>
            <a:chOff x="303407" y="1204243"/>
            <a:chExt cx="11638934" cy="5282335"/>
          </a:xfrm>
        </p:grpSpPr>
        <p:sp>
          <p:nvSpPr>
            <p:cNvPr id="36" name="Rectangle 35">
              <a:extLst>
                <a:ext uri="{FF2B5EF4-FFF2-40B4-BE49-F238E27FC236}">
                  <a16:creationId xmlns:a16="http://schemas.microsoft.com/office/drawing/2014/main" id="{D7BDC92C-8983-8D42-8147-3226A2C3F105}"/>
                </a:ext>
              </a:extLst>
            </p:cNvPr>
            <p:cNvSpPr/>
            <p:nvPr/>
          </p:nvSpPr>
          <p:spPr>
            <a:xfrm>
              <a:off x="9504795" y="1204243"/>
              <a:ext cx="1687940" cy="1583535"/>
            </a:xfrm>
            <a:prstGeom prst="rect">
              <a:avLst/>
            </a:prstGeom>
            <a:solidFill>
              <a:schemeClr val="accent1">
                <a:alpha val="50000"/>
              </a:schemeClr>
            </a:solidFill>
            <a:ln w="28575">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pic>
          <p:nvPicPr>
            <p:cNvPr id="11272" name="Picture 8" descr="Google Cloud Load Balancing: How To Choose the Right Load Balancer">
              <a:extLst>
                <a:ext uri="{FF2B5EF4-FFF2-40B4-BE49-F238E27FC236}">
                  <a16:creationId xmlns:a16="http://schemas.microsoft.com/office/drawing/2014/main" id="{C6445168-8AEB-C2AD-ACDB-EB825EE12A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602" t="42599" r="22558" b="32826"/>
            <a:stretch/>
          </p:blipFill>
          <p:spPr bwMode="auto">
            <a:xfrm rot="16200000">
              <a:off x="4532502" y="1370990"/>
              <a:ext cx="1414970" cy="12371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93892A-FC76-BFD1-F8F1-7023A90CD200}"/>
                </a:ext>
              </a:extLst>
            </p:cNvPr>
            <p:cNvSpPr txBox="1"/>
            <p:nvPr/>
          </p:nvSpPr>
          <p:spPr>
            <a:xfrm>
              <a:off x="352887" y="3193946"/>
              <a:ext cx="2253524" cy="400110"/>
            </a:xfrm>
            <a:prstGeom prst="rect">
              <a:avLst/>
            </a:prstGeom>
            <a:noFill/>
            <a:ln w="19050">
              <a:solidFill>
                <a:schemeClr val="tx1"/>
              </a:solidFill>
            </a:ln>
            <a:effectLst/>
          </p:spPr>
          <p:txBody>
            <a:bodyPr wrap="square" rtlCol="0">
              <a:spAutoFit/>
            </a:bodyPr>
            <a:lstStyle/>
            <a:p>
              <a:r>
                <a:rPr lang="en-GB" sz="2000" dirty="0"/>
                <a:t>s</a:t>
              </a:r>
              <a:r>
                <a:rPr lang="en-RO" sz="2000" dirty="0"/>
                <a:t>treaming-app.net</a:t>
              </a:r>
            </a:p>
          </p:txBody>
        </p:sp>
        <p:grpSp>
          <p:nvGrpSpPr>
            <p:cNvPr id="13" name="Group 12">
              <a:extLst>
                <a:ext uri="{FF2B5EF4-FFF2-40B4-BE49-F238E27FC236}">
                  <a16:creationId xmlns:a16="http://schemas.microsoft.com/office/drawing/2014/main" id="{6FE15510-F4D9-9D93-9AB5-7EDB747E5B2E}"/>
                </a:ext>
              </a:extLst>
            </p:cNvPr>
            <p:cNvGrpSpPr/>
            <p:nvPr/>
          </p:nvGrpSpPr>
          <p:grpSpPr>
            <a:xfrm>
              <a:off x="5410945" y="2416829"/>
              <a:ext cx="3137152" cy="646286"/>
              <a:chOff x="1666342" y="2286398"/>
              <a:chExt cx="3137152" cy="646286"/>
            </a:xfrm>
            <a:effectLst/>
          </p:grpSpPr>
          <p:sp>
            <p:nvSpPr>
              <p:cNvPr id="45" name="TextBox 44">
                <a:extLst>
                  <a:ext uri="{FF2B5EF4-FFF2-40B4-BE49-F238E27FC236}">
                    <a16:creationId xmlns:a16="http://schemas.microsoft.com/office/drawing/2014/main" id="{31EA5B8B-2E3D-0AEA-BCB7-7E3C2B16FACC}"/>
                  </a:ext>
                </a:extLst>
              </p:cNvPr>
              <p:cNvSpPr txBox="1"/>
              <p:nvPr/>
            </p:nvSpPr>
            <p:spPr>
              <a:xfrm>
                <a:off x="1666342" y="2286398"/>
                <a:ext cx="3137152" cy="369332"/>
              </a:xfrm>
              <a:prstGeom prst="rect">
                <a:avLst/>
              </a:prstGeom>
              <a:noFill/>
              <a:effectLst/>
            </p:spPr>
            <p:txBody>
              <a:bodyPr wrap="square" rtlCol="0">
                <a:spAutoFit/>
              </a:bodyPr>
              <a:lstStyle/>
              <a:p>
                <a:r>
                  <a:rPr lang="en-GB" dirty="0"/>
                  <a:t>region1.s</a:t>
                </a:r>
                <a:r>
                  <a:rPr lang="en-RO" dirty="0"/>
                  <a:t>treaming-app.net</a:t>
                </a:r>
              </a:p>
            </p:txBody>
          </p:sp>
          <p:sp>
            <p:nvSpPr>
              <p:cNvPr id="51" name="TextBox 50">
                <a:extLst>
                  <a:ext uri="{FF2B5EF4-FFF2-40B4-BE49-F238E27FC236}">
                    <a16:creationId xmlns:a16="http://schemas.microsoft.com/office/drawing/2014/main" id="{584724F5-B181-9078-6072-BC8956AF71C9}"/>
                  </a:ext>
                </a:extLst>
              </p:cNvPr>
              <p:cNvSpPr txBox="1"/>
              <p:nvPr/>
            </p:nvSpPr>
            <p:spPr>
              <a:xfrm>
                <a:off x="2281756" y="2563352"/>
                <a:ext cx="1470191" cy="369332"/>
              </a:xfrm>
              <a:prstGeom prst="rect">
                <a:avLst/>
              </a:prstGeom>
              <a:noFill/>
              <a:effectLst/>
            </p:spPr>
            <p:txBody>
              <a:bodyPr wrap="square" rtlCol="0">
                <a:spAutoFit/>
              </a:bodyPr>
              <a:lstStyle/>
              <a:p>
                <a:r>
                  <a:rPr lang="en-GB" dirty="0"/>
                  <a:t>Cluster1-LB</a:t>
                </a:r>
                <a:endParaRPr lang="en-RO" dirty="0"/>
              </a:p>
            </p:txBody>
          </p:sp>
        </p:grpSp>
        <p:grpSp>
          <p:nvGrpSpPr>
            <p:cNvPr id="14" name="Group 13">
              <a:extLst>
                <a:ext uri="{FF2B5EF4-FFF2-40B4-BE49-F238E27FC236}">
                  <a16:creationId xmlns:a16="http://schemas.microsoft.com/office/drawing/2014/main" id="{798D157D-E317-1615-0B31-65BC82187A6A}"/>
                </a:ext>
              </a:extLst>
            </p:cNvPr>
            <p:cNvGrpSpPr/>
            <p:nvPr/>
          </p:nvGrpSpPr>
          <p:grpSpPr>
            <a:xfrm>
              <a:off x="5121308" y="4154516"/>
              <a:ext cx="3137152" cy="627905"/>
              <a:chOff x="1643194" y="2929191"/>
              <a:chExt cx="3137152" cy="627905"/>
            </a:xfrm>
            <a:effectLst/>
          </p:grpSpPr>
          <p:sp>
            <p:nvSpPr>
              <p:cNvPr id="49" name="TextBox 48">
                <a:extLst>
                  <a:ext uri="{FF2B5EF4-FFF2-40B4-BE49-F238E27FC236}">
                    <a16:creationId xmlns:a16="http://schemas.microsoft.com/office/drawing/2014/main" id="{2BC01286-8130-C042-C7B3-5F400B65A454}"/>
                  </a:ext>
                </a:extLst>
              </p:cNvPr>
              <p:cNvSpPr txBox="1"/>
              <p:nvPr/>
            </p:nvSpPr>
            <p:spPr>
              <a:xfrm>
                <a:off x="1643194" y="2929191"/>
                <a:ext cx="3137152" cy="369332"/>
              </a:xfrm>
              <a:prstGeom prst="rect">
                <a:avLst/>
              </a:prstGeom>
              <a:noFill/>
            </p:spPr>
            <p:txBody>
              <a:bodyPr wrap="square" rtlCol="0">
                <a:spAutoFit/>
              </a:bodyPr>
              <a:lstStyle/>
              <a:p>
                <a:r>
                  <a:rPr lang="en-GB" dirty="0"/>
                  <a:t>region2.s</a:t>
                </a:r>
                <a:r>
                  <a:rPr lang="en-RO" dirty="0"/>
                  <a:t>treaming-app.net</a:t>
                </a:r>
              </a:p>
            </p:txBody>
          </p:sp>
          <p:sp>
            <p:nvSpPr>
              <p:cNvPr id="52" name="TextBox 51">
                <a:extLst>
                  <a:ext uri="{FF2B5EF4-FFF2-40B4-BE49-F238E27FC236}">
                    <a16:creationId xmlns:a16="http://schemas.microsoft.com/office/drawing/2014/main" id="{6453ABB6-815F-8776-2103-32CE6431A6AF}"/>
                  </a:ext>
                </a:extLst>
              </p:cNvPr>
              <p:cNvSpPr txBox="1"/>
              <p:nvPr/>
            </p:nvSpPr>
            <p:spPr>
              <a:xfrm>
                <a:off x="2332076" y="3187764"/>
                <a:ext cx="1468237" cy="369332"/>
              </a:xfrm>
              <a:prstGeom prst="rect">
                <a:avLst/>
              </a:prstGeom>
              <a:noFill/>
              <a:effectLst/>
            </p:spPr>
            <p:txBody>
              <a:bodyPr wrap="square" rtlCol="0">
                <a:spAutoFit/>
              </a:bodyPr>
              <a:lstStyle/>
              <a:p>
                <a:r>
                  <a:rPr lang="en-GB" dirty="0"/>
                  <a:t>Cluster2-LB</a:t>
                </a:r>
                <a:endParaRPr lang="en-RO" dirty="0"/>
              </a:p>
            </p:txBody>
          </p:sp>
        </p:grpSp>
        <p:grpSp>
          <p:nvGrpSpPr>
            <p:cNvPr id="15" name="Group 14">
              <a:extLst>
                <a:ext uri="{FF2B5EF4-FFF2-40B4-BE49-F238E27FC236}">
                  <a16:creationId xmlns:a16="http://schemas.microsoft.com/office/drawing/2014/main" id="{3E372806-FBB3-7BEF-51DA-2D40A42AD4DF}"/>
                </a:ext>
              </a:extLst>
            </p:cNvPr>
            <p:cNvGrpSpPr/>
            <p:nvPr/>
          </p:nvGrpSpPr>
          <p:grpSpPr>
            <a:xfrm>
              <a:off x="4918730" y="5836452"/>
              <a:ext cx="3137152" cy="650126"/>
              <a:chOff x="1712645" y="3517536"/>
              <a:chExt cx="3137152" cy="650126"/>
            </a:xfrm>
            <a:effectLst/>
          </p:grpSpPr>
          <p:sp>
            <p:nvSpPr>
              <p:cNvPr id="50" name="TextBox 49">
                <a:extLst>
                  <a:ext uri="{FF2B5EF4-FFF2-40B4-BE49-F238E27FC236}">
                    <a16:creationId xmlns:a16="http://schemas.microsoft.com/office/drawing/2014/main" id="{558C6593-46B5-AD56-9BDF-2A1E16084E60}"/>
                  </a:ext>
                </a:extLst>
              </p:cNvPr>
              <p:cNvSpPr txBox="1"/>
              <p:nvPr/>
            </p:nvSpPr>
            <p:spPr>
              <a:xfrm>
                <a:off x="1712645" y="3517536"/>
                <a:ext cx="3137152" cy="369332"/>
              </a:xfrm>
              <a:prstGeom prst="rect">
                <a:avLst/>
              </a:prstGeom>
              <a:noFill/>
              <a:effectLst/>
            </p:spPr>
            <p:txBody>
              <a:bodyPr wrap="square" rtlCol="0">
                <a:spAutoFit/>
              </a:bodyPr>
              <a:lstStyle/>
              <a:p>
                <a:r>
                  <a:rPr lang="en-GB" dirty="0"/>
                  <a:t>region3.s</a:t>
                </a:r>
                <a:r>
                  <a:rPr lang="en-RO" dirty="0"/>
                  <a:t>treaming-app.net</a:t>
                </a:r>
              </a:p>
            </p:txBody>
          </p:sp>
          <p:sp>
            <p:nvSpPr>
              <p:cNvPr id="53" name="TextBox 52">
                <a:extLst>
                  <a:ext uri="{FF2B5EF4-FFF2-40B4-BE49-F238E27FC236}">
                    <a16:creationId xmlns:a16="http://schemas.microsoft.com/office/drawing/2014/main" id="{498FE87B-C36A-F652-8E6A-D46890D35E39}"/>
                  </a:ext>
                </a:extLst>
              </p:cNvPr>
              <p:cNvSpPr txBox="1"/>
              <p:nvPr/>
            </p:nvSpPr>
            <p:spPr>
              <a:xfrm>
                <a:off x="2339608" y="3798330"/>
                <a:ext cx="1453040" cy="369332"/>
              </a:xfrm>
              <a:prstGeom prst="rect">
                <a:avLst/>
              </a:prstGeom>
              <a:noFill/>
            </p:spPr>
            <p:txBody>
              <a:bodyPr wrap="square" rtlCol="0">
                <a:spAutoFit/>
              </a:bodyPr>
              <a:lstStyle/>
              <a:p>
                <a:r>
                  <a:rPr lang="en-GB" dirty="0"/>
                  <a:t>Cluster3-LB</a:t>
                </a:r>
                <a:endParaRPr lang="en-RO" dirty="0"/>
              </a:p>
            </p:txBody>
          </p:sp>
        </p:grpSp>
        <p:grpSp>
          <p:nvGrpSpPr>
            <p:cNvPr id="98" name="Group 97">
              <a:extLst>
                <a:ext uri="{FF2B5EF4-FFF2-40B4-BE49-F238E27FC236}">
                  <a16:creationId xmlns:a16="http://schemas.microsoft.com/office/drawing/2014/main" id="{66FC6C5C-DE4C-83B8-FEAB-01A114793AF2}"/>
                </a:ext>
              </a:extLst>
            </p:cNvPr>
            <p:cNvGrpSpPr/>
            <p:nvPr/>
          </p:nvGrpSpPr>
          <p:grpSpPr>
            <a:xfrm>
              <a:off x="8324178" y="4710508"/>
              <a:ext cx="1687940" cy="1583535"/>
              <a:chOff x="9504795" y="4710508"/>
              <a:chExt cx="1687940" cy="1583535"/>
            </a:xfrm>
          </p:grpSpPr>
          <p:sp>
            <p:nvSpPr>
              <p:cNvPr id="101" name="Rectangle 100">
                <a:extLst>
                  <a:ext uri="{FF2B5EF4-FFF2-40B4-BE49-F238E27FC236}">
                    <a16:creationId xmlns:a16="http://schemas.microsoft.com/office/drawing/2014/main" id="{3E423227-6E9D-09BC-FD40-A286271820DA}"/>
                  </a:ext>
                </a:extLst>
              </p:cNvPr>
              <p:cNvSpPr/>
              <p:nvPr/>
            </p:nvSpPr>
            <p:spPr>
              <a:xfrm>
                <a:off x="9504795" y="4710508"/>
                <a:ext cx="1687940" cy="1583535"/>
              </a:xfrm>
              <a:prstGeom prst="rect">
                <a:avLst/>
              </a:prstGeom>
              <a:solidFill>
                <a:schemeClr val="accent1">
                  <a:alpha val="50000"/>
                </a:schemeClr>
              </a:solidFill>
              <a:ln w="28575">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grpSp>
            <p:nvGrpSpPr>
              <p:cNvPr id="11" name="Group 10">
                <a:extLst>
                  <a:ext uri="{FF2B5EF4-FFF2-40B4-BE49-F238E27FC236}">
                    <a16:creationId xmlns:a16="http://schemas.microsoft.com/office/drawing/2014/main" id="{A63B7030-0255-DD2C-7140-2DB220928308}"/>
                  </a:ext>
                </a:extLst>
              </p:cNvPr>
              <p:cNvGrpSpPr/>
              <p:nvPr/>
            </p:nvGrpSpPr>
            <p:grpSpPr>
              <a:xfrm>
                <a:off x="9587384" y="4717959"/>
                <a:ext cx="1541406" cy="1504601"/>
                <a:chOff x="9846472" y="3457269"/>
                <a:chExt cx="1997830" cy="1944443"/>
              </a:xfrm>
            </p:grpSpPr>
            <p:pic>
              <p:nvPicPr>
                <p:cNvPr id="66" name="Picture 2" descr="How to set up a serious Kubernetes terminal">
                  <a:extLst>
                    <a:ext uri="{FF2B5EF4-FFF2-40B4-BE49-F238E27FC236}">
                      <a16:creationId xmlns:a16="http://schemas.microsoft.com/office/drawing/2014/main" id="{99D45C64-964C-0FA2-0838-DD17460F2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6472" y="388381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ow to set up a serious Kubernetes terminal">
                  <a:extLst>
                    <a:ext uri="{FF2B5EF4-FFF2-40B4-BE49-F238E27FC236}">
                      <a16:creationId xmlns:a16="http://schemas.microsoft.com/office/drawing/2014/main" id="{DB5847DA-0449-8617-C0CB-E700C34FB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7175" y="3457269"/>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ow to set up a serious Kubernetes terminal">
                  <a:extLst>
                    <a:ext uri="{FF2B5EF4-FFF2-40B4-BE49-F238E27FC236}">
                      <a16:creationId xmlns:a16="http://schemas.microsoft.com/office/drawing/2014/main" id="{91C5EBC9-CC9B-45D6-D62F-8A3629DC1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599" y="426714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ow to set up a serious Kubernetes terminal">
                  <a:extLst>
                    <a:ext uri="{FF2B5EF4-FFF2-40B4-BE49-F238E27FC236}">
                      <a16:creationId xmlns:a16="http://schemas.microsoft.com/office/drawing/2014/main" id="{C6708A65-DCC2-60E8-8A73-B527F2AC7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96" y="4631009"/>
                  <a:ext cx="770703" cy="7707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7" name="Group 96">
              <a:extLst>
                <a:ext uri="{FF2B5EF4-FFF2-40B4-BE49-F238E27FC236}">
                  <a16:creationId xmlns:a16="http://schemas.microsoft.com/office/drawing/2014/main" id="{E2A6F42A-583B-31A5-97AF-F0D4FD5C8F60}"/>
                </a:ext>
              </a:extLst>
            </p:cNvPr>
            <p:cNvGrpSpPr/>
            <p:nvPr/>
          </p:nvGrpSpPr>
          <p:grpSpPr>
            <a:xfrm>
              <a:off x="8902912" y="2946473"/>
              <a:ext cx="1687940" cy="1583535"/>
              <a:chOff x="9504795" y="2946473"/>
              <a:chExt cx="1687940" cy="1583535"/>
            </a:xfrm>
          </p:grpSpPr>
          <p:sp>
            <p:nvSpPr>
              <p:cNvPr id="100" name="Rectangle 99">
                <a:extLst>
                  <a:ext uri="{FF2B5EF4-FFF2-40B4-BE49-F238E27FC236}">
                    <a16:creationId xmlns:a16="http://schemas.microsoft.com/office/drawing/2014/main" id="{53FE6047-0D8E-6FF2-4115-23F7BA18ABA1}"/>
                  </a:ext>
                </a:extLst>
              </p:cNvPr>
              <p:cNvSpPr/>
              <p:nvPr/>
            </p:nvSpPr>
            <p:spPr>
              <a:xfrm>
                <a:off x="9504795" y="2946473"/>
                <a:ext cx="1687940" cy="1583535"/>
              </a:xfrm>
              <a:prstGeom prst="rect">
                <a:avLst/>
              </a:prstGeom>
              <a:solidFill>
                <a:schemeClr val="accent1">
                  <a:alpha val="50000"/>
                </a:schemeClr>
              </a:solidFill>
              <a:ln w="28575">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grpSp>
            <p:nvGrpSpPr>
              <p:cNvPr id="76" name="Group 75">
                <a:extLst>
                  <a:ext uri="{FF2B5EF4-FFF2-40B4-BE49-F238E27FC236}">
                    <a16:creationId xmlns:a16="http://schemas.microsoft.com/office/drawing/2014/main" id="{EE7FAF90-7BC4-5F64-9803-3DDB4E1E0E19}"/>
                  </a:ext>
                </a:extLst>
              </p:cNvPr>
              <p:cNvGrpSpPr/>
              <p:nvPr/>
            </p:nvGrpSpPr>
            <p:grpSpPr>
              <a:xfrm>
                <a:off x="9585611" y="2970740"/>
                <a:ext cx="1541406" cy="1504601"/>
                <a:chOff x="9846472" y="3457269"/>
                <a:chExt cx="1997830" cy="1944443"/>
              </a:xfrm>
            </p:grpSpPr>
            <p:pic>
              <p:nvPicPr>
                <p:cNvPr id="77" name="Picture 2" descr="How to set up a serious Kubernetes terminal">
                  <a:extLst>
                    <a:ext uri="{FF2B5EF4-FFF2-40B4-BE49-F238E27FC236}">
                      <a16:creationId xmlns:a16="http://schemas.microsoft.com/office/drawing/2014/main" id="{8AB61F4A-8196-0FD7-BE22-191963008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6472" y="388381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ow to set up a serious Kubernetes terminal">
                  <a:extLst>
                    <a:ext uri="{FF2B5EF4-FFF2-40B4-BE49-F238E27FC236}">
                      <a16:creationId xmlns:a16="http://schemas.microsoft.com/office/drawing/2014/main" id="{3287EF70-2BBE-87AF-E8CE-E13806E96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7175" y="3457269"/>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ow to set up a serious Kubernetes terminal">
                  <a:extLst>
                    <a:ext uri="{FF2B5EF4-FFF2-40B4-BE49-F238E27FC236}">
                      <a16:creationId xmlns:a16="http://schemas.microsoft.com/office/drawing/2014/main" id="{F19A07B3-17C1-0197-E2B2-4493ADCF4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599" y="426714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How to set up a serious Kubernetes terminal">
                  <a:extLst>
                    <a:ext uri="{FF2B5EF4-FFF2-40B4-BE49-F238E27FC236}">
                      <a16:creationId xmlns:a16="http://schemas.microsoft.com/office/drawing/2014/main" id="{7DE3E5E0-0980-31E0-56CE-09C2332DE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96" y="4631009"/>
                  <a:ext cx="770703" cy="7707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3" name="Group 82">
              <a:extLst>
                <a:ext uri="{FF2B5EF4-FFF2-40B4-BE49-F238E27FC236}">
                  <a16:creationId xmlns:a16="http://schemas.microsoft.com/office/drawing/2014/main" id="{11958C20-EDDE-66E3-1C98-6F050EC32851}"/>
                </a:ext>
              </a:extLst>
            </p:cNvPr>
            <p:cNvGrpSpPr/>
            <p:nvPr/>
          </p:nvGrpSpPr>
          <p:grpSpPr>
            <a:xfrm>
              <a:off x="9581092" y="1231043"/>
              <a:ext cx="1541406" cy="1504601"/>
              <a:chOff x="9846472" y="3457269"/>
              <a:chExt cx="1997830" cy="1944443"/>
            </a:xfrm>
          </p:grpSpPr>
          <p:pic>
            <p:nvPicPr>
              <p:cNvPr id="85" name="Picture 2" descr="How to set up a serious Kubernetes terminal">
                <a:extLst>
                  <a:ext uri="{FF2B5EF4-FFF2-40B4-BE49-F238E27FC236}">
                    <a16:creationId xmlns:a16="http://schemas.microsoft.com/office/drawing/2014/main" id="{0A6C920D-B96C-D47B-4057-C34FE817C3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6472" y="388381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ow to set up a serious Kubernetes terminal">
                <a:extLst>
                  <a:ext uri="{FF2B5EF4-FFF2-40B4-BE49-F238E27FC236}">
                    <a16:creationId xmlns:a16="http://schemas.microsoft.com/office/drawing/2014/main" id="{E2A65315-B0EB-07F7-65B0-06D5FA176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7175" y="3457269"/>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How to set up a serious Kubernetes terminal">
                <a:extLst>
                  <a:ext uri="{FF2B5EF4-FFF2-40B4-BE49-F238E27FC236}">
                    <a16:creationId xmlns:a16="http://schemas.microsoft.com/office/drawing/2014/main" id="{A80AD489-EE4E-52B1-C09B-3C33ABA2E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599" y="426714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ow to set up a serious Kubernetes terminal">
                <a:extLst>
                  <a:ext uri="{FF2B5EF4-FFF2-40B4-BE49-F238E27FC236}">
                    <a16:creationId xmlns:a16="http://schemas.microsoft.com/office/drawing/2014/main" id="{C60CB669-497A-8D96-9749-50F9ED5D5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96" y="4631009"/>
                <a:ext cx="770703" cy="770703"/>
              </a:xfrm>
              <a:prstGeom prst="rect">
                <a:avLst/>
              </a:prstGeom>
              <a:noFill/>
              <a:extLst>
                <a:ext uri="{909E8E84-426E-40DD-AFC4-6F175D3DCCD1}">
                  <a14:hiddenFill xmlns:a14="http://schemas.microsoft.com/office/drawing/2010/main">
                    <a:solidFill>
                      <a:srgbClr val="FFFFFF"/>
                    </a:solidFill>
                  </a14:hiddenFill>
                </a:ext>
              </a:extLst>
            </p:spPr>
          </p:pic>
        </p:grpSp>
        <p:pic>
          <p:nvPicPr>
            <p:cNvPr id="11270" name="Picture 6" descr="icon-user-default - Axium Radon Mitigations">
              <a:extLst>
                <a:ext uri="{FF2B5EF4-FFF2-40B4-BE49-F238E27FC236}">
                  <a16:creationId xmlns:a16="http://schemas.microsoft.com/office/drawing/2014/main" id="{82DCE382-386A-1D0F-4D7C-A9B689562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87" y="1483404"/>
              <a:ext cx="688010" cy="6880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99D11B30-300E-13B3-83E0-5C54C2348F40}"/>
                </a:ext>
              </a:extLst>
            </p:cNvPr>
            <p:cNvSpPr txBox="1"/>
            <p:nvPr/>
          </p:nvSpPr>
          <p:spPr>
            <a:xfrm>
              <a:off x="303407" y="3872448"/>
              <a:ext cx="2744509" cy="830997"/>
            </a:xfrm>
            <a:prstGeom prst="rect">
              <a:avLst/>
            </a:prstGeom>
            <a:noFill/>
            <a:ln>
              <a:noFill/>
            </a:ln>
          </p:spPr>
          <p:txBody>
            <a:bodyPr wrap="square" rtlCol="0">
              <a:spAutoFit/>
            </a:bodyPr>
            <a:lstStyle/>
            <a:p>
              <a:r>
                <a:rPr lang="en-GB" sz="1600" b="1" i="1" dirty="0">
                  <a:ln>
                    <a:solidFill>
                      <a:schemeClr val="accent6">
                        <a:lumMod val="50000"/>
                      </a:schemeClr>
                    </a:solidFill>
                  </a:ln>
                  <a:solidFill>
                    <a:srgbClr val="002060"/>
                  </a:solidFill>
                </a:rPr>
                <a:t>Directional load balancing based on geolocation and source IP</a:t>
              </a:r>
              <a:endParaRPr lang="en-RO" sz="1600" b="1" i="1" dirty="0">
                <a:ln>
                  <a:solidFill>
                    <a:schemeClr val="accent6">
                      <a:lumMod val="50000"/>
                    </a:schemeClr>
                  </a:solidFill>
                </a:ln>
                <a:solidFill>
                  <a:srgbClr val="002060"/>
                </a:solidFill>
              </a:endParaRPr>
            </a:p>
          </p:txBody>
        </p:sp>
        <p:cxnSp>
          <p:nvCxnSpPr>
            <p:cNvPr id="18" name="Straight Arrow Connector 17">
              <a:extLst>
                <a:ext uri="{FF2B5EF4-FFF2-40B4-BE49-F238E27FC236}">
                  <a16:creationId xmlns:a16="http://schemas.microsoft.com/office/drawing/2014/main" id="{DFA37738-45D0-8AC6-9D7B-D16DC07644C8}"/>
                </a:ext>
              </a:extLst>
            </p:cNvPr>
            <p:cNvCxnSpPr>
              <a:stCxn id="11270" idx="2"/>
            </p:cNvCxnSpPr>
            <p:nvPr/>
          </p:nvCxnSpPr>
          <p:spPr>
            <a:xfrm flipH="1">
              <a:off x="694481" y="2171414"/>
              <a:ext cx="2411" cy="10225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FEB668F-A78F-FFC0-A6FA-43652837F266}"/>
                </a:ext>
              </a:extLst>
            </p:cNvPr>
            <p:cNvCxnSpPr>
              <a:cxnSpLocks/>
              <a:stCxn id="6" idx="3"/>
              <a:endCxn id="11272" idx="0"/>
            </p:cNvCxnSpPr>
            <p:nvPr/>
          </p:nvCxnSpPr>
          <p:spPr>
            <a:xfrm flipV="1">
              <a:off x="2606411" y="1989563"/>
              <a:ext cx="2015004" cy="1404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2C4709F-E200-3B60-5392-FA93DBE8626E}"/>
                </a:ext>
              </a:extLst>
            </p:cNvPr>
            <p:cNvCxnSpPr>
              <a:cxnSpLocks/>
              <a:stCxn id="6" idx="3"/>
              <a:endCxn id="104" idx="0"/>
            </p:cNvCxnSpPr>
            <p:nvPr/>
          </p:nvCxnSpPr>
          <p:spPr>
            <a:xfrm>
              <a:off x="2606411" y="3394001"/>
              <a:ext cx="1693747" cy="3485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B14B323-E796-A5B3-51C4-8CFCF3B03DCD}"/>
                </a:ext>
              </a:extLst>
            </p:cNvPr>
            <p:cNvCxnSpPr>
              <a:cxnSpLocks/>
              <a:stCxn id="6" idx="3"/>
              <a:endCxn id="103" idx="0"/>
            </p:cNvCxnSpPr>
            <p:nvPr/>
          </p:nvCxnSpPr>
          <p:spPr>
            <a:xfrm>
              <a:off x="2606411" y="3394001"/>
              <a:ext cx="1310883" cy="2120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3054FD7-0A36-6426-5DC1-E215D3323A6F}"/>
                </a:ext>
              </a:extLst>
            </p:cNvPr>
            <p:cNvCxnSpPr>
              <a:cxnSpLocks/>
              <a:stCxn id="11272" idx="2"/>
              <a:endCxn id="85" idx="1"/>
            </p:cNvCxnSpPr>
            <p:nvPr/>
          </p:nvCxnSpPr>
          <p:spPr>
            <a:xfrm flipV="1">
              <a:off x="5858560" y="1859282"/>
              <a:ext cx="3722532" cy="1302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3" name="Picture 8" descr="Google Cloud Load Balancing: How To Choose the Right Load Balancer">
              <a:extLst>
                <a:ext uri="{FF2B5EF4-FFF2-40B4-BE49-F238E27FC236}">
                  <a16:creationId xmlns:a16="http://schemas.microsoft.com/office/drawing/2014/main" id="{B05C2242-7654-0775-EB76-930D216CDB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602" t="42599" r="22558" b="32826"/>
            <a:stretch/>
          </p:blipFill>
          <p:spPr bwMode="auto">
            <a:xfrm rot="16200000">
              <a:off x="3828381" y="4895737"/>
              <a:ext cx="1414970" cy="123714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8" descr="Google Cloud Load Balancing: How To Choose the Right Load Balancer">
              <a:extLst>
                <a:ext uri="{FF2B5EF4-FFF2-40B4-BE49-F238E27FC236}">
                  <a16:creationId xmlns:a16="http://schemas.microsoft.com/office/drawing/2014/main" id="{6E6BE768-0C57-EF25-C7AE-9BD63FEE3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602" t="42599" r="22558" b="32826"/>
            <a:stretch/>
          </p:blipFill>
          <p:spPr bwMode="auto">
            <a:xfrm rot="16200000">
              <a:off x="4211245" y="3123973"/>
              <a:ext cx="1414970" cy="1237145"/>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5EABF351-5700-1C5A-0161-86ADDDFE830C}"/>
                </a:ext>
              </a:extLst>
            </p:cNvPr>
            <p:cNvCxnSpPr>
              <a:cxnSpLocks/>
              <a:stCxn id="104" idx="2"/>
              <a:endCxn id="82" idx="1"/>
            </p:cNvCxnSpPr>
            <p:nvPr/>
          </p:nvCxnSpPr>
          <p:spPr>
            <a:xfrm>
              <a:off x="5537303" y="3742546"/>
              <a:ext cx="3798574" cy="4346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8865A43-75FD-0EA8-D60F-090C429A21DE}"/>
                </a:ext>
              </a:extLst>
            </p:cNvPr>
            <p:cNvCxnSpPr>
              <a:cxnSpLocks/>
              <a:stCxn id="103" idx="2"/>
              <a:endCxn id="66" idx="1"/>
            </p:cNvCxnSpPr>
            <p:nvPr/>
          </p:nvCxnSpPr>
          <p:spPr>
            <a:xfrm flipV="1">
              <a:off x="5154439" y="5346198"/>
              <a:ext cx="3252328" cy="1681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35A1381-22B2-56DD-2399-FF9D25250CDE}"/>
                </a:ext>
              </a:extLst>
            </p:cNvPr>
            <p:cNvCxnSpPr>
              <a:cxnSpLocks/>
              <a:stCxn id="11272" idx="2"/>
              <a:endCxn id="86" idx="1"/>
            </p:cNvCxnSpPr>
            <p:nvPr/>
          </p:nvCxnSpPr>
          <p:spPr>
            <a:xfrm flipV="1">
              <a:off x="5858560" y="1529226"/>
              <a:ext cx="4317160" cy="4603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9DE06D2-2F14-77EE-77F4-E5D185327D69}"/>
                </a:ext>
              </a:extLst>
            </p:cNvPr>
            <p:cNvCxnSpPr>
              <a:cxnSpLocks/>
              <a:stCxn id="11272" idx="2"/>
              <a:endCxn id="88" idx="1"/>
            </p:cNvCxnSpPr>
            <p:nvPr/>
          </p:nvCxnSpPr>
          <p:spPr>
            <a:xfrm>
              <a:off x="5858560" y="1989562"/>
              <a:ext cx="4074681" cy="447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F7317480-3286-45A8-2CDB-FC3DCB660D6E}"/>
                </a:ext>
              </a:extLst>
            </p:cNvPr>
            <p:cNvCxnSpPr>
              <a:cxnSpLocks/>
              <a:stCxn id="11272" idx="2"/>
              <a:endCxn id="87" idx="1"/>
            </p:cNvCxnSpPr>
            <p:nvPr/>
          </p:nvCxnSpPr>
          <p:spPr>
            <a:xfrm>
              <a:off x="5858560" y="1989562"/>
              <a:ext cx="4669310" cy="1663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6A135E5-A889-F83B-CCDE-00743E1D24BA}"/>
                </a:ext>
              </a:extLst>
            </p:cNvPr>
            <p:cNvCxnSpPr>
              <a:cxnSpLocks/>
              <a:stCxn id="104" idx="2"/>
              <a:endCxn id="77" idx="1"/>
            </p:cNvCxnSpPr>
            <p:nvPr/>
          </p:nvCxnSpPr>
          <p:spPr>
            <a:xfrm flipV="1">
              <a:off x="5537303" y="3598979"/>
              <a:ext cx="3446425" cy="1435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78EB64D-214B-CDA2-F88A-8277614AB81F}"/>
                </a:ext>
              </a:extLst>
            </p:cNvPr>
            <p:cNvCxnSpPr>
              <a:cxnSpLocks/>
              <a:endCxn id="79" idx="1"/>
            </p:cNvCxnSpPr>
            <p:nvPr/>
          </p:nvCxnSpPr>
          <p:spPr>
            <a:xfrm flipV="1">
              <a:off x="5537303" y="3268923"/>
              <a:ext cx="4041053" cy="4736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947B0F39-085D-0112-C9A7-D33B7179DF21}"/>
                </a:ext>
              </a:extLst>
            </p:cNvPr>
            <p:cNvCxnSpPr>
              <a:cxnSpLocks/>
              <a:endCxn id="80" idx="1"/>
            </p:cNvCxnSpPr>
            <p:nvPr/>
          </p:nvCxnSpPr>
          <p:spPr>
            <a:xfrm>
              <a:off x="5537303" y="3742546"/>
              <a:ext cx="4393203" cy="1530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C23C0766-181F-5F22-0FE1-3B5C71E467C7}"/>
                </a:ext>
              </a:extLst>
            </p:cNvPr>
            <p:cNvCxnSpPr>
              <a:cxnSpLocks/>
              <a:stCxn id="103" idx="2"/>
              <a:endCxn id="67" idx="1"/>
            </p:cNvCxnSpPr>
            <p:nvPr/>
          </p:nvCxnSpPr>
          <p:spPr>
            <a:xfrm flipV="1">
              <a:off x="5154439" y="5016142"/>
              <a:ext cx="3846956" cy="4981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86890482-7A89-1554-841D-ACF73D53B2F7}"/>
                </a:ext>
              </a:extLst>
            </p:cNvPr>
            <p:cNvCxnSpPr>
              <a:cxnSpLocks/>
              <a:stCxn id="103" idx="2"/>
              <a:endCxn id="75" idx="1"/>
            </p:cNvCxnSpPr>
            <p:nvPr/>
          </p:nvCxnSpPr>
          <p:spPr>
            <a:xfrm>
              <a:off x="5154439" y="5514310"/>
              <a:ext cx="3604477" cy="4100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E7E04109-C8F9-43BB-8F27-5AA2C150E5B9}"/>
                </a:ext>
              </a:extLst>
            </p:cNvPr>
            <p:cNvCxnSpPr>
              <a:cxnSpLocks/>
              <a:stCxn id="103" idx="2"/>
              <a:endCxn id="74" idx="1"/>
            </p:cNvCxnSpPr>
            <p:nvPr/>
          </p:nvCxnSpPr>
          <p:spPr>
            <a:xfrm>
              <a:off x="5154439" y="5514310"/>
              <a:ext cx="4199106" cy="1285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B01EA5A5-77D1-D2BA-5635-BDD6D56424B0}"/>
                </a:ext>
              </a:extLst>
            </p:cNvPr>
            <p:cNvSpPr txBox="1"/>
            <p:nvPr/>
          </p:nvSpPr>
          <p:spPr>
            <a:xfrm>
              <a:off x="11364976" y="1827409"/>
              <a:ext cx="577365" cy="400110"/>
            </a:xfrm>
            <a:prstGeom prst="rect">
              <a:avLst/>
            </a:prstGeom>
            <a:noFill/>
            <a:ln w="19050">
              <a:solidFill>
                <a:schemeClr val="tx1"/>
              </a:solidFill>
            </a:ln>
            <a:effectLst/>
          </p:spPr>
          <p:txBody>
            <a:bodyPr wrap="square" rtlCol="0">
              <a:spAutoFit/>
            </a:bodyPr>
            <a:lstStyle/>
            <a:p>
              <a:r>
                <a:rPr lang="en-US" sz="2000" dirty="0"/>
                <a:t>US</a:t>
              </a:r>
              <a:endParaRPr lang="en-RO" sz="2000" dirty="0"/>
            </a:p>
          </p:txBody>
        </p:sp>
        <p:sp>
          <p:nvSpPr>
            <p:cNvPr id="147" name="TextBox 146">
              <a:extLst>
                <a:ext uri="{FF2B5EF4-FFF2-40B4-BE49-F238E27FC236}">
                  <a16:creationId xmlns:a16="http://schemas.microsoft.com/office/drawing/2014/main" id="{596D8AF0-340D-FA74-9522-45905FEC553A}"/>
                </a:ext>
              </a:extLst>
            </p:cNvPr>
            <p:cNvSpPr txBox="1"/>
            <p:nvPr/>
          </p:nvSpPr>
          <p:spPr>
            <a:xfrm>
              <a:off x="10777609" y="3495488"/>
              <a:ext cx="1061504" cy="400110"/>
            </a:xfrm>
            <a:prstGeom prst="rect">
              <a:avLst/>
            </a:prstGeom>
            <a:noFill/>
            <a:ln w="19050">
              <a:solidFill>
                <a:schemeClr val="tx1"/>
              </a:solidFill>
            </a:ln>
            <a:effectLst/>
          </p:spPr>
          <p:txBody>
            <a:bodyPr wrap="square" rtlCol="0">
              <a:spAutoFit/>
            </a:bodyPr>
            <a:lstStyle/>
            <a:p>
              <a:r>
                <a:rPr lang="en-US" sz="2000" dirty="0"/>
                <a:t>Europe</a:t>
              </a:r>
              <a:endParaRPr lang="en-RO" sz="2000" dirty="0"/>
            </a:p>
          </p:txBody>
        </p:sp>
        <p:sp>
          <p:nvSpPr>
            <p:cNvPr id="148" name="TextBox 147">
              <a:extLst>
                <a:ext uri="{FF2B5EF4-FFF2-40B4-BE49-F238E27FC236}">
                  <a16:creationId xmlns:a16="http://schemas.microsoft.com/office/drawing/2014/main" id="{A63AC17F-FA68-CD3A-58D4-C6F5371D1706}"/>
                </a:ext>
              </a:extLst>
            </p:cNvPr>
            <p:cNvSpPr txBox="1"/>
            <p:nvPr/>
          </p:nvSpPr>
          <p:spPr>
            <a:xfrm>
              <a:off x="10172984" y="5242707"/>
              <a:ext cx="1191992" cy="400110"/>
            </a:xfrm>
            <a:prstGeom prst="rect">
              <a:avLst/>
            </a:prstGeom>
            <a:noFill/>
            <a:ln w="19050">
              <a:solidFill>
                <a:schemeClr val="tx1"/>
              </a:solidFill>
            </a:ln>
            <a:effectLst/>
          </p:spPr>
          <p:txBody>
            <a:bodyPr wrap="square" rtlCol="0">
              <a:spAutoFit/>
            </a:bodyPr>
            <a:lstStyle/>
            <a:p>
              <a:r>
                <a:rPr lang="en-US" sz="2000" dirty="0"/>
                <a:t>Australia</a:t>
              </a:r>
              <a:endParaRPr lang="en-RO" sz="2000" dirty="0"/>
            </a:p>
          </p:txBody>
        </p:sp>
      </p:grpSp>
    </p:spTree>
    <p:extLst>
      <p:ext uri="{BB962C8B-B14F-4D97-AF65-F5344CB8AC3E}">
        <p14:creationId xmlns:p14="http://schemas.microsoft.com/office/powerpoint/2010/main" val="218531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en-RO" dirty="0"/>
              <a:t>Streaming App – zooming in</a:t>
            </a:r>
          </a:p>
        </p:txBody>
      </p:sp>
      <p:sp>
        <p:nvSpPr>
          <p:cNvPr id="40" name="Content Placeholder 4">
            <a:extLst>
              <a:ext uri="{FF2B5EF4-FFF2-40B4-BE49-F238E27FC236}">
                <a16:creationId xmlns:a16="http://schemas.microsoft.com/office/drawing/2014/main" id="{A3F7FC68-D427-69BB-84B3-6BD883CEFB57}"/>
              </a:ext>
            </a:extLst>
          </p:cNvPr>
          <p:cNvSpPr>
            <a:spLocks noGrp="1"/>
          </p:cNvSpPr>
          <p:nvPr>
            <p:ph sz="quarter" idx="12"/>
          </p:nvPr>
        </p:nvSpPr>
        <p:spPr>
          <a:xfrm>
            <a:off x="116942" y="1771382"/>
            <a:ext cx="2450440" cy="756641"/>
          </a:xfrm>
        </p:spPr>
        <p:txBody>
          <a:bodyPr>
            <a:noAutofit/>
          </a:bodyPr>
          <a:lstStyle/>
          <a:p>
            <a:pPr marL="0" indent="0">
              <a:buNone/>
            </a:pPr>
            <a:r>
              <a:rPr lang="en-RO" sz="1800" dirty="0"/>
              <a:t>Incoming Requests</a:t>
            </a:r>
          </a:p>
        </p:txBody>
      </p:sp>
      <p:pic>
        <p:nvPicPr>
          <p:cNvPr id="58" name="Picture 2" descr="How to set up a serious Kubernetes terminal">
            <a:extLst>
              <a:ext uri="{FF2B5EF4-FFF2-40B4-BE49-F238E27FC236}">
                <a16:creationId xmlns:a16="http://schemas.microsoft.com/office/drawing/2014/main" id="{6381E22E-98DC-7EA6-2746-AF771BB8E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4021" y="503844"/>
            <a:ext cx="594628" cy="59636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3AC06FEB-C45F-986C-D7E5-31741E464D63}"/>
              </a:ext>
            </a:extLst>
          </p:cNvPr>
          <p:cNvGrpSpPr/>
          <p:nvPr/>
        </p:nvGrpSpPr>
        <p:grpSpPr>
          <a:xfrm>
            <a:off x="757516" y="1471921"/>
            <a:ext cx="10429793" cy="4986648"/>
            <a:chOff x="779288" y="1482807"/>
            <a:chExt cx="10429793" cy="4986648"/>
          </a:xfrm>
        </p:grpSpPr>
        <p:sp>
          <p:nvSpPr>
            <p:cNvPr id="2" name="Rectangle 1">
              <a:extLst>
                <a:ext uri="{FF2B5EF4-FFF2-40B4-BE49-F238E27FC236}">
                  <a16:creationId xmlns:a16="http://schemas.microsoft.com/office/drawing/2014/main" id="{B2062744-6399-3B31-8569-50C294F01DDF}"/>
                </a:ext>
              </a:extLst>
            </p:cNvPr>
            <p:cNvSpPr/>
            <p:nvPr/>
          </p:nvSpPr>
          <p:spPr>
            <a:xfrm>
              <a:off x="2330441" y="1482807"/>
              <a:ext cx="6895513" cy="4871349"/>
            </a:xfrm>
            <a:prstGeom prst="rect">
              <a:avLst/>
            </a:prstGeom>
            <a:noFill/>
            <a:ln w="28575"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RO"/>
            </a:p>
          </p:txBody>
        </p:sp>
        <p:cxnSp>
          <p:nvCxnSpPr>
            <p:cNvPr id="36" name="Straight Arrow Connector 35">
              <a:extLst>
                <a:ext uri="{FF2B5EF4-FFF2-40B4-BE49-F238E27FC236}">
                  <a16:creationId xmlns:a16="http://schemas.microsoft.com/office/drawing/2014/main" id="{E4885F5E-2E2A-B989-1DAD-279C4D7EEDF1}"/>
                </a:ext>
              </a:extLst>
            </p:cNvPr>
            <p:cNvCxnSpPr>
              <a:cxnSpLocks/>
              <a:stCxn id="9220" idx="2"/>
            </p:cNvCxnSpPr>
            <p:nvPr/>
          </p:nvCxnSpPr>
          <p:spPr>
            <a:xfrm>
              <a:off x="5871241" y="4517491"/>
              <a:ext cx="0" cy="696946"/>
            </a:xfrm>
            <a:prstGeom prst="straightConnector1">
              <a:avLst/>
            </a:prstGeom>
            <a:ln w="571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220" name="Picture 4" descr="GitHub - OpenHFT/Chronicle-Queue: Micro second messaging that stores  everything to disk">
              <a:extLst>
                <a:ext uri="{FF2B5EF4-FFF2-40B4-BE49-F238E27FC236}">
                  <a16:creationId xmlns:a16="http://schemas.microsoft.com/office/drawing/2014/main" id="{5E3E0230-964C-D7F5-EDC8-D4696DB1D5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502" t="13492" r="31834" b="20635"/>
            <a:stretch/>
          </p:blipFill>
          <p:spPr bwMode="auto">
            <a:xfrm>
              <a:off x="4774590" y="2329463"/>
              <a:ext cx="2193301" cy="21880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00CAED6A-BDA3-11AE-0FC4-AF2C617B1A2E}"/>
                </a:ext>
              </a:extLst>
            </p:cNvPr>
            <p:cNvCxnSpPr>
              <a:cxnSpLocks/>
              <a:endCxn id="7" idx="1"/>
            </p:cNvCxnSpPr>
            <p:nvPr/>
          </p:nvCxnSpPr>
          <p:spPr>
            <a:xfrm>
              <a:off x="1245453" y="2468735"/>
              <a:ext cx="1264023" cy="9657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3F858D-0386-DF66-9A33-C7C4DEB634F9}"/>
                </a:ext>
              </a:extLst>
            </p:cNvPr>
            <p:cNvCxnSpPr>
              <a:cxnSpLocks/>
              <a:endCxn id="7" idx="1"/>
            </p:cNvCxnSpPr>
            <p:nvPr/>
          </p:nvCxnSpPr>
          <p:spPr>
            <a:xfrm>
              <a:off x="779288" y="3193995"/>
              <a:ext cx="1730188" cy="240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9EA931-3E4A-1A01-838C-E11FB52E76B6}"/>
                </a:ext>
              </a:extLst>
            </p:cNvPr>
            <p:cNvCxnSpPr>
              <a:cxnSpLocks/>
              <a:endCxn id="7" idx="1"/>
            </p:cNvCxnSpPr>
            <p:nvPr/>
          </p:nvCxnSpPr>
          <p:spPr>
            <a:xfrm>
              <a:off x="967547" y="2800430"/>
              <a:ext cx="1541929" cy="6340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D6ECC7-2140-915E-8904-C62FCCF3C831}"/>
                </a:ext>
              </a:extLst>
            </p:cNvPr>
            <p:cNvCxnSpPr>
              <a:cxnSpLocks/>
              <a:endCxn id="7" idx="1"/>
            </p:cNvCxnSpPr>
            <p:nvPr/>
          </p:nvCxnSpPr>
          <p:spPr>
            <a:xfrm flipV="1">
              <a:off x="779288" y="3434523"/>
              <a:ext cx="1730188" cy="16376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8EEF95-0AD8-419A-2E10-3B5472CEFA3F}"/>
                </a:ext>
              </a:extLst>
            </p:cNvPr>
            <p:cNvCxnSpPr>
              <a:cxnSpLocks/>
              <a:endCxn id="7" idx="1"/>
            </p:cNvCxnSpPr>
            <p:nvPr/>
          </p:nvCxnSpPr>
          <p:spPr>
            <a:xfrm flipV="1">
              <a:off x="904794" y="3434523"/>
              <a:ext cx="1604682" cy="5671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E7C4B1-4BAB-6959-8BC0-43F125BDC9FD}"/>
                </a:ext>
              </a:extLst>
            </p:cNvPr>
            <p:cNvCxnSpPr>
              <a:cxnSpLocks/>
              <a:endCxn id="7" idx="1"/>
            </p:cNvCxnSpPr>
            <p:nvPr/>
          </p:nvCxnSpPr>
          <p:spPr>
            <a:xfrm flipV="1">
              <a:off x="1155806" y="3434523"/>
              <a:ext cx="1353670" cy="92960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Content Placeholder 4">
              <a:extLst>
                <a:ext uri="{FF2B5EF4-FFF2-40B4-BE49-F238E27FC236}">
                  <a16:creationId xmlns:a16="http://schemas.microsoft.com/office/drawing/2014/main" id="{CC59444D-F0D8-0873-6D55-2FACEE9BCAFB}"/>
                </a:ext>
              </a:extLst>
            </p:cNvPr>
            <p:cNvSpPr txBox="1">
              <a:spLocks/>
            </p:cNvSpPr>
            <p:nvPr/>
          </p:nvSpPr>
          <p:spPr>
            <a:xfrm>
              <a:off x="2440319" y="1816159"/>
              <a:ext cx="1915886" cy="36472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chemeClr val="bg1"/>
                </a:buClr>
                <a:buFont typeface="Wingdings" panose="05000000000000000000" pitchFamily="2" charset="2"/>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SzPct val="50000"/>
                <a:buFont typeface="Wingdings" panose="05000000000000000000" pitchFamily="2" charset="2"/>
                <a:buChar char="q"/>
                <a:defRPr sz="2400" b="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RO" dirty="0"/>
                <a:t>Thread Pool 1</a:t>
              </a:r>
            </a:p>
          </p:txBody>
        </p:sp>
        <p:sp>
          <p:nvSpPr>
            <p:cNvPr id="42" name="Content Placeholder 4">
              <a:extLst>
                <a:ext uri="{FF2B5EF4-FFF2-40B4-BE49-F238E27FC236}">
                  <a16:creationId xmlns:a16="http://schemas.microsoft.com/office/drawing/2014/main" id="{9B72934B-8D28-37BA-E260-69289FE10825}"/>
                </a:ext>
              </a:extLst>
            </p:cNvPr>
            <p:cNvSpPr txBox="1">
              <a:spLocks/>
            </p:cNvSpPr>
            <p:nvPr/>
          </p:nvSpPr>
          <p:spPr>
            <a:xfrm>
              <a:off x="7369621" y="1871301"/>
              <a:ext cx="1915886" cy="36472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chemeClr val="bg1"/>
                </a:buClr>
                <a:buFont typeface="Wingdings" panose="05000000000000000000" pitchFamily="2" charset="2"/>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SzPct val="50000"/>
                <a:buFont typeface="Wingdings" panose="05000000000000000000" pitchFamily="2" charset="2"/>
                <a:buChar char="q"/>
                <a:defRPr sz="2400" b="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RO" dirty="0"/>
                <a:t>Thread Pool 2</a:t>
              </a:r>
            </a:p>
          </p:txBody>
        </p:sp>
        <p:sp>
          <p:nvSpPr>
            <p:cNvPr id="43" name="Content Placeholder 4">
              <a:extLst>
                <a:ext uri="{FF2B5EF4-FFF2-40B4-BE49-F238E27FC236}">
                  <a16:creationId xmlns:a16="http://schemas.microsoft.com/office/drawing/2014/main" id="{546DF0F4-6E82-DEFD-C7A0-D98AE537662B}"/>
                </a:ext>
              </a:extLst>
            </p:cNvPr>
            <p:cNvSpPr txBox="1">
              <a:spLocks/>
            </p:cNvSpPr>
            <p:nvPr/>
          </p:nvSpPr>
          <p:spPr>
            <a:xfrm>
              <a:off x="4891960" y="1927446"/>
              <a:ext cx="2002470" cy="43350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chemeClr val="bg1"/>
                </a:buClr>
                <a:buFont typeface="Wingdings" panose="05000000000000000000" pitchFamily="2" charset="2"/>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SzPct val="50000"/>
                <a:buFont typeface="Wingdings" panose="05000000000000000000" pitchFamily="2" charset="2"/>
                <a:buChar char="q"/>
                <a:defRPr sz="2400" b="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RO" dirty="0">
                  <a:solidFill>
                    <a:srgbClr val="7030A0"/>
                  </a:solidFill>
                </a:rPr>
                <a:t>Internal Queue</a:t>
              </a:r>
            </a:p>
          </p:txBody>
        </p:sp>
        <p:pic>
          <p:nvPicPr>
            <p:cNvPr id="9218" name="Picture 2" descr="Splunk Connect for Kafka | Splunkbase">
              <a:extLst>
                <a:ext uri="{FF2B5EF4-FFF2-40B4-BE49-F238E27FC236}">
                  <a16:creationId xmlns:a16="http://schemas.microsoft.com/office/drawing/2014/main" id="{365C9C56-0100-3B3F-072C-B922A0BA11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5" t="11692" r="81875" b="11071"/>
            <a:stretch/>
          </p:blipFill>
          <p:spPr bwMode="auto">
            <a:xfrm>
              <a:off x="9867321" y="1916126"/>
              <a:ext cx="1341760" cy="2960916"/>
            </a:xfrm>
            <a:prstGeom prst="rect">
              <a:avLst/>
            </a:prstGeom>
            <a:noFill/>
            <a:extLst>
              <a:ext uri="{909E8E84-426E-40DD-AFC4-6F175D3DCCD1}">
                <a14:hiddenFill xmlns:a14="http://schemas.microsoft.com/office/drawing/2010/main">
                  <a:solidFill>
                    <a:srgbClr val="FFFFFF"/>
                  </a:solidFill>
                </a14:hiddenFill>
              </a:ext>
            </a:extLst>
          </p:spPr>
        </p:pic>
        <p:sp>
          <p:nvSpPr>
            <p:cNvPr id="44" name="Content Placeholder 4">
              <a:extLst>
                <a:ext uri="{FF2B5EF4-FFF2-40B4-BE49-F238E27FC236}">
                  <a16:creationId xmlns:a16="http://schemas.microsoft.com/office/drawing/2014/main" id="{E2270B62-3645-BCBD-C390-1B7D9D558009}"/>
                </a:ext>
              </a:extLst>
            </p:cNvPr>
            <p:cNvSpPr txBox="1">
              <a:spLocks/>
            </p:cNvSpPr>
            <p:nvPr/>
          </p:nvSpPr>
          <p:spPr>
            <a:xfrm>
              <a:off x="9982192" y="5110124"/>
              <a:ext cx="1092416" cy="4335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bg1"/>
                </a:buClr>
                <a:buFont typeface="Wingdings" panose="05000000000000000000" pitchFamily="2" charset="2"/>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SzPct val="50000"/>
                <a:buFont typeface="Wingdings" panose="05000000000000000000" pitchFamily="2" charset="2"/>
                <a:buChar char="q"/>
                <a:defRPr sz="2400" b="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RO" dirty="0"/>
                <a:t>Kafka</a:t>
              </a:r>
            </a:p>
          </p:txBody>
        </p:sp>
        <p:sp>
          <p:nvSpPr>
            <p:cNvPr id="7" name="Rounded Rectangle 6">
              <a:extLst>
                <a:ext uri="{FF2B5EF4-FFF2-40B4-BE49-F238E27FC236}">
                  <a16:creationId xmlns:a16="http://schemas.microsoft.com/office/drawing/2014/main" id="{1217F8B9-727C-93E3-350B-33CC3028BD52}"/>
                </a:ext>
              </a:extLst>
            </p:cNvPr>
            <p:cNvSpPr/>
            <p:nvPr/>
          </p:nvSpPr>
          <p:spPr>
            <a:xfrm>
              <a:off x="2509476" y="2257745"/>
              <a:ext cx="1629510" cy="2353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37" name="Rounded Rectangle 36">
              <a:extLst>
                <a:ext uri="{FF2B5EF4-FFF2-40B4-BE49-F238E27FC236}">
                  <a16:creationId xmlns:a16="http://schemas.microsoft.com/office/drawing/2014/main" id="{5F4B5075-1343-9AF6-CB7C-ABA48EF6AFF2}"/>
                </a:ext>
              </a:extLst>
            </p:cNvPr>
            <p:cNvSpPr/>
            <p:nvPr/>
          </p:nvSpPr>
          <p:spPr>
            <a:xfrm>
              <a:off x="2724629" y="2468735"/>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46" name="Rounded Rectangle 45">
              <a:extLst>
                <a:ext uri="{FF2B5EF4-FFF2-40B4-BE49-F238E27FC236}">
                  <a16:creationId xmlns:a16="http://schemas.microsoft.com/office/drawing/2014/main" id="{8BAF1AE1-4A32-D1CD-2F30-0A8170E18A90}"/>
                </a:ext>
              </a:extLst>
            </p:cNvPr>
            <p:cNvSpPr/>
            <p:nvPr/>
          </p:nvSpPr>
          <p:spPr>
            <a:xfrm>
              <a:off x="3388017" y="2459766"/>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47" name="Rounded Rectangle 46">
              <a:extLst>
                <a:ext uri="{FF2B5EF4-FFF2-40B4-BE49-F238E27FC236}">
                  <a16:creationId xmlns:a16="http://schemas.microsoft.com/office/drawing/2014/main" id="{8002B76D-E9DC-58A9-DD5C-CB98BD16E224}"/>
                </a:ext>
              </a:extLst>
            </p:cNvPr>
            <p:cNvSpPr/>
            <p:nvPr/>
          </p:nvSpPr>
          <p:spPr>
            <a:xfrm>
              <a:off x="2733589" y="3006620"/>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48" name="Rounded Rectangle 47">
              <a:extLst>
                <a:ext uri="{FF2B5EF4-FFF2-40B4-BE49-F238E27FC236}">
                  <a16:creationId xmlns:a16="http://schemas.microsoft.com/office/drawing/2014/main" id="{053C85CA-6208-A29C-F023-F54D242099AB}"/>
                </a:ext>
              </a:extLst>
            </p:cNvPr>
            <p:cNvSpPr/>
            <p:nvPr/>
          </p:nvSpPr>
          <p:spPr>
            <a:xfrm>
              <a:off x="3388019" y="3006619"/>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59" name="Rounded Rectangle 58">
              <a:extLst>
                <a:ext uri="{FF2B5EF4-FFF2-40B4-BE49-F238E27FC236}">
                  <a16:creationId xmlns:a16="http://schemas.microsoft.com/office/drawing/2014/main" id="{DB55552C-D2BB-C4D8-7A19-DBB9A5E509BD}"/>
                </a:ext>
              </a:extLst>
            </p:cNvPr>
            <p:cNvSpPr/>
            <p:nvPr/>
          </p:nvSpPr>
          <p:spPr>
            <a:xfrm>
              <a:off x="2751519" y="3526572"/>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60" name="Rounded Rectangle 59">
              <a:extLst>
                <a:ext uri="{FF2B5EF4-FFF2-40B4-BE49-F238E27FC236}">
                  <a16:creationId xmlns:a16="http://schemas.microsoft.com/office/drawing/2014/main" id="{72784FA9-103B-72EC-8B8E-367C877B4159}"/>
                </a:ext>
              </a:extLst>
            </p:cNvPr>
            <p:cNvSpPr/>
            <p:nvPr/>
          </p:nvSpPr>
          <p:spPr>
            <a:xfrm>
              <a:off x="3414907" y="3517603"/>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61" name="Rounded Rectangle 60">
              <a:extLst>
                <a:ext uri="{FF2B5EF4-FFF2-40B4-BE49-F238E27FC236}">
                  <a16:creationId xmlns:a16="http://schemas.microsoft.com/office/drawing/2014/main" id="{ACC448D4-B675-95FB-D5AB-21D534A3EEE0}"/>
                </a:ext>
              </a:extLst>
            </p:cNvPr>
            <p:cNvSpPr/>
            <p:nvPr/>
          </p:nvSpPr>
          <p:spPr>
            <a:xfrm>
              <a:off x="2760479" y="4064457"/>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62" name="Rounded Rectangle 61">
              <a:extLst>
                <a:ext uri="{FF2B5EF4-FFF2-40B4-BE49-F238E27FC236}">
                  <a16:creationId xmlns:a16="http://schemas.microsoft.com/office/drawing/2014/main" id="{459502AB-758B-A908-4F25-BF8F49DE4518}"/>
                </a:ext>
              </a:extLst>
            </p:cNvPr>
            <p:cNvSpPr/>
            <p:nvPr/>
          </p:nvSpPr>
          <p:spPr>
            <a:xfrm>
              <a:off x="3414909" y="4064456"/>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0" name="Rounded Rectangle 9">
              <a:extLst>
                <a:ext uri="{FF2B5EF4-FFF2-40B4-BE49-F238E27FC236}">
                  <a16:creationId xmlns:a16="http://schemas.microsoft.com/office/drawing/2014/main" id="{F1F70B39-CB0F-625C-2090-95D639F1815E}"/>
                </a:ext>
              </a:extLst>
            </p:cNvPr>
            <p:cNvSpPr/>
            <p:nvPr/>
          </p:nvSpPr>
          <p:spPr>
            <a:xfrm>
              <a:off x="7468235" y="2442003"/>
              <a:ext cx="1630183" cy="1936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68" name="Rounded Rectangle 67">
              <a:extLst>
                <a:ext uri="{FF2B5EF4-FFF2-40B4-BE49-F238E27FC236}">
                  <a16:creationId xmlns:a16="http://schemas.microsoft.com/office/drawing/2014/main" id="{5AE429BF-8CF8-440C-30E9-362FC0945775}"/>
                </a:ext>
              </a:extLst>
            </p:cNvPr>
            <p:cNvSpPr/>
            <p:nvPr/>
          </p:nvSpPr>
          <p:spPr>
            <a:xfrm>
              <a:off x="7726827" y="2668595"/>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69" name="Rounded Rectangle 68">
              <a:extLst>
                <a:ext uri="{FF2B5EF4-FFF2-40B4-BE49-F238E27FC236}">
                  <a16:creationId xmlns:a16="http://schemas.microsoft.com/office/drawing/2014/main" id="{8CF7EC62-E7E6-83B1-CC35-3DB442EA534F}"/>
                </a:ext>
              </a:extLst>
            </p:cNvPr>
            <p:cNvSpPr/>
            <p:nvPr/>
          </p:nvSpPr>
          <p:spPr>
            <a:xfrm>
              <a:off x="8390215" y="2659626"/>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70" name="Rounded Rectangle 69">
              <a:extLst>
                <a:ext uri="{FF2B5EF4-FFF2-40B4-BE49-F238E27FC236}">
                  <a16:creationId xmlns:a16="http://schemas.microsoft.com/office/drawing/2014/main" id="{4C2FFA7B-6151-7B13-4671-D5E1BEA8C6EF}"/>
                </a:ext>
              </a:extLst>
            </p:cNvPr>
            <p:cNvSpPr/>
            <p:nvPr/>
          </p:nvSpPr>
          <p:spPr>
            <a:xfrm>
              <a:off x="7735787" y="3206480"/>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71" name="Rounded Rectangle 70">
              <a:extLst>
                <a:ext uri="{FF2B5EF4-FFF2-40B4-BE49-F238E27FC236}">
                  <a16:creationId xmlns:a16="http://schemas.microsoft.com/office/drawing/2014/main" id="{2D1970B7-9C88-1A01-E22D-C12A889C5AAC}"/>
                </a:ext>
              </a:extLst>
            </p:cNvPr>
            <p:cNvSpPr/>
            <p:nvPr/>
          </p:nvSpPr>
          <p:spPr>
            <a:xfrm>
              <a:off x="8390217" y="3206479"/>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72" name="Rounded Rectangle 71">
              <a:extLst>
                <a:ext uri="{FF2B5EF4-FFF2-40B4-BE49-F238E27FC236}">
                  <a16:creationId xmlns:a16="http://schemas.microsoft.com/office/drawing/2014/main" id="{085729AA-D50C-5BA9-FA8D-EF279C894013}"/>
                </a:ext>
              </a:extLst>
            </p:cNvPr>
            <p:cNvSpPr/>
            <p:nvPr/>
          </p:nvSpPr>
          <p:spPr>
            <a:xfrm>
              <a:off x="7753717" y="3726432"/>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73" name="Rounded Rectangle 72">
              <a:extLst>
                <a:ext uri="{FF2B5EF4-FFF2-40B4-BE49-F238E27FC236}">
                  <a16:creationId xmlns:a16="http://schemas.microsoft.com/office/drawing/2014/main" id="{BD25C3E3-6F40-4E9C-4E39-A54DD0C2D157}"/>
                </a:ext>
              </a:extLst>
            </p:cNvPr>
            <p:cNvSpPr/>
            <p:nvPr/>
          </p:nvSpPr>
          <p:spPr>
            <a:xfrm>
              <a:off x="8417105" y="3717463"/>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cxnSp>
          <p:nvCxnSpPr>
            <p:cNvPr id="78" name="Straight Arrow Connector 77">
              <a:extLst>
                <a:ext uri="{FF2B5EF4-FFF2-40B4-BE49-F238E27FC236}">
                  <a16:creationId xmlns:a16="http://schemas.microsoft.com/office/drawing/2014/main" id="{A6486867-D06F-8875-011D-AD165C089CEC}"/>
                </a:ext>
              </a:extLst>
            </p:cNvPr>
            <p:cNvCxnSpPr>
              <a:cxnSpLocks/>
              <a:stCxn id="7" idx="3"/>
              <a:endCxn id="9220" idx="1"/>
            </p:cNvCxnSpPr>
            <p:nvPr/>
          </p:nvCxnSpPr>
          <p:spPr>
            <a:xfrm flipV="1">
              <a:off x="4138986" y="3423477"/>
              <a:ext cx="635604" cy="1104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D7F185B-90DF-4350-14A1-0421F0E5BCA5}"/>
                </a:ext>
              </a:extLst>
            </p:cNvPr>
            <p:cNvCxnSpPr>
              <a:cxnSpLocks/>
              <a:stCxn id="9220" idx="3"/>
              <a:endCxn id="10" idx="1"/>
            </p:cNvCxnSpPr>
            <p:nvPr/>
          </p:nvCxnSpPr>
          <p:spPr>
            <a:xfrm flipV="1">
              <a:off x="6967891" y="3410112"/>
              <a:ext cx="500344" cy="1336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8E0AE75-5FF9-CB27-4FB0-2DB240B33B06}"/>
                </a:ext>
              </a:extLst>
            </p:cNvPr>
            <p:cNvCxnSpPr>
              <a:cxnSpLocks/>
              <a:stCxn id="10" idx="3"/>
              <a:endCxn id="9218" idx="1"/>
            </p:cNvCxnSpPr>
            <p:nvPr/>
          </p:nvCxnSpPr>
          <p:spPr>
            <a:xfrm flipV="1">
              <a:off x="9098418" y="3396584"/>
              <a:ext cx="768903" cy="13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3316" name="Picture 4" descr="HDD 2 icon PNG, ICO or ICNS | Free vector icons">
              <a:extLst>
                <a:ext uri="{FF2B5EF4-FFF2-40B4-BE49-F238E27FC236}">
                  <a16:creationId xmlns:a16="http://schemas.microsoft.com/office/drawing/2014/main" id="{51D38FB8-DAAA-2197-6F1A-73F987394E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5042483" y="4870086"/>
              <a:ext cx="1599369" cy="1599369"/>
            </a:xfrm>
            <a:prstGeom prst="rect">
              <a:avLst/>
            </a:prstGeom>
            <a:noFill/>
            <a:extLst>
              <a:ext uri="{909E8E84-426E-40DD-AFC4-6F175D3DCCD1}">
                <a14:hiddenFill xmlns:a14="http://schemas.microsoft.com/office/drawing/2010/main">
                  <a:solidFill>
                    <a:srgbClr val="FFFFFF"/>
                  </a:solidFill>
                </a14:hiddenFill>
              </a:ext>
            </a:extLst>
          </p:spPr>
        </p:pic>
        <p:sp>
          <p:nvSpPr>
            <p:cNvPr id="74" name="Content Placeholder 4">
              <a:extLst>
                <a:ext uri="{FF2B5EF4-FFF2-40B4-BE49-F238E27FC236}">
                  <a16:creationId xmlns:a16="http://schemas.microsoft.com/office/drawing/2014/main" id="{38F918ED-1531-63E9-F080-3A54925331C7}"/>
                </a:ext>
              </a:extLst>
            </p:cNvPr>
            <p:cNvSpPr txBox="1">
              <a:spLocks/>
            </p:cNvSpPr>
            <p:nvPr/>
          </p:nvSpPr>
          <p:spPr>
            <a:xfrm>
              <a:off x="6683430" y="5503078"/>
              <a:ext cx="1092416" cy="4335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bg1"/>
                </a:buClr>
                <a:buFont typeface="Wingdings" panose="05000000000000000000" pitchFamily="2" charset="2"/>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SzPct val="50000"/>
                <a:buFont typeface="Wingdings" panose="05000000000000000000" pitchFamily="2" charset="2"/>
                <a:buChar char="q"/>
                <a:defRPr sz="2400" b="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RO" dirty="0"/>
                <a:t>Disk</a:t>
              </a:r>
            </a:p>
          </p:txBody>
        </p:sp>
      </p:grpSp>
    </p:spTree>
    <p:extLst>
      <p:ext uri="{BB962C8B-B14F-4D97-AF65-F5344CB8AC3E}">
        <p14:creationId xmlns:p14="http://schemas.microsoft.com/office/powerpoint/2010/main" val="3187148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en-RO" dirty="0"/>
              <a:t>Streaming App – Release Day</a:t>
            </a:r>
          </a:p>
        </p:txBody>
      </p:sp>
      <p:grpSp>
        <p:nvGrpSpPr>
          <p:cNvPr id="30" name="Group 29">
            <a:extLst>
              <a:ext uri="{FF2B5EF4-FFF2-40B4-BE49-F238E27FC236}">
                <a16:creationId xmlns:a16="http://schemas.microsoft.com/office/drawing/2014/main" id="{2EFBB320-5A36-6785-E5E9-91EE118902A4}"/>
              </a:ext>
            </a:extLst>
          </p:cNvPr>
          <p:cNvGrpSpPr/>
          <p:nvPr/>
        </p:nvGrpSpPr>
        <p:grpSpPr>
          <a:xfrm>
            <a:off x="152400" y="2266971"/>
            <a:ext cx="12039600" cy="2589115"/>
            <a:chOff x="152400" y="1461426"/>
            <a:chExt cx="12039600" cy="2589115"/>
          </a:xfrm>
        </p:grpSpPr>
        <p:pic>
          <p:nvPicPr>
            <p:cNvPr id="15" name="Picture 14">
              <a:extLst>
                <a:ext uri="{FF2B5EF4-FFF2-40B4-BE49-F238E27FC236}">
                  <a16:creationId xmlns:a16="http://schemas.microsoft.com/office/drawing/2014/main" id="{4DA02F97-6FE7-5F0D-44F0-0586022FE76B}"/>
                </a:ext>
              </a:extLst>
            </p:cNvPr>
            <p:cNvPicPr>
              <a:picLocks noChangeAspect="1"/>
            </p:cNvPicPr>
            <p:nvPr/>
          </p:nvPicPr>
          <p:blipFill rotWithShape="1">
            <a:blip r:embed="rId3">
              <a:extLst>
                <a:ext uri="{28A0092B-C50C-407E-A947-70E740481C1C}">
                  <a14:useLocalDpi xmlns:a14="http://schemas.microsoft.com/office/drawing/2010/main" val="0"/>
                </a:ext>
              </a:extLst>
            </a:blip>
            <a:srcRect r="46848"/>
            <a:stretch/>
          </p:blipFill>
          <p:spPr>
            <a:xfrm>
              <a:off x="152400" y="1461426"/>
              <a:ext cx="9677399" cy="1075293"/>
            </a:xfrm>
            <a:prstGeom prst="rect">
              <a:avLst/>
            </a:prstGeom>
          </p:spPr>
        </p:pic>
        <p:pic>
          <p:nvPicPr>
            <p:cNvPr id="17" name="Picture 16">
              <a:extLst>
                <a:ext uri="{FF2B5EF4-FFF2-40B4-BE49-F238E27FC236}">
                  <a16:creationId xmlns:a16="http://schemas.microsoft.com/office/drawing/2014/main" id="{D3CB9E73-592F-4788-F68B-0F19C2AF3E57}"/>
                </a:ext>
              </a:extLst>
            </p:cNvPr>
            <p:cNvPicPr>
              <a:picLocks noChangeAspect="1"/>
            </p:cNvPicPr>
            <p:nvPr/>
          </p:nvPicPr>
          <p:blipFill rotWithShape="1">
            <a:blip r:embed="rId3">
              <a:extLst>
                <a:ext uri="{28A0092B-C50C-407E-A947-70E740481C1C}">
                  <a14:useLocalDpi xmlns:a14="http://schemas.microsoft.com/office/drawing/2010/main" val="0"/>
                </a:ext>
              </a:extLst>
            </a:blip>
            <a:srcRect l="56451"/>
            <a:stretch/>
          </p:blipFill>
          <p:spPr>
            <a:xfrm>
              <a:off x="4212771" y="2975248"/>
              <a:ext cx="7979229" cy="1075293"/>
            </a:xfrm>
            <a:prstGeom prst="rect">
              <a:avLst/>
            </a:prstGeom>
          </p:spPr>
        </p:pic>
      </p:grpSp>
      <p:cxnSp>
        <p:nvCxnSpPr>
          <p:cNvPr id="18" name="Curved Connector 17">
            <a:extLst>
              <a:ext uri="{FF2B5EF4-FFF2-40B4-BE49-F238E27FC236}">
                <a16:creationId xmlns:a16="http://schemas.microsoft.com/office/drawing/2014/main" id="{EA8667D1-5E75-DCD4-DCD9-3D6E5FD06AB8}"/>
              </a:ext>
            </a:extLst>
          </p:cNvPr>
          <p:cNvCxnSpPr>
            <a:cxnSpLocks/>
            <a:stCxn id="15" idx="3"/>
            <a:endCxn id="17" idx="1"/>
          </p:cNvCxnSpPr>
          <p:nvPr/>
        </p:nvCxnSpPr>
        <p:spPr>
          <a:xfrm flipH="1">
            <a:off x="4212771" y="2804618"/>
            <a:ext cx="5617028" cy="1513822"/>
          </a:xfrm>
          <a:prstGeom prst="curvedConnector5">
            <a:avLst>
              <a:gd name="adj1" fmla="val -4070"/>
              <a:gd name="adj2" fmla="val 50000"/>
              <a:gd name="adj3" fmla="val 104070"/>
            </a:avLst>
          </a:prstGeom>
          <a:ln w="28575">
            <a:headEnd type="none" w="med" len="med"/>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8119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a:ln>
            <a:noFill/>
          </a:ln>
        </p:spPr>
        <p:txBody>
          <a:bodyPr/>
          <a:lstStyle/>
          <a:p>
            <a:r>
              <a:rPr lang="en-RO" dirty="0"/>
              <a:t>Streaming App – Troubleshooting</a:t>
            </a:r>
          </a:p>
        </p:txBody>
      </p:sp>
      <p:sp>
        <p:nvSpPr>
          <p:cNvPr id="62" name="Content Placeholder 2">
            <a:extLst>
              <a:ext uri="{FF2B5EF4-FFF2-40B4-BE49-F238E27FC236}">
                <a16:creationId xmlns:a16="http://schemas.microsoft.com/office/drawing/2014/main" id="{5CBA7F7B-F6B1-29F7-ED6A-0741AA5EF197}"/>
              </a:ext>
            </a:extLst>
          </p:cNvPr>
          <p:cNvSpPr txBox="1">
            <a:spLocks/>
          </p:cNvSpPr>
          <p:nvPr/>
        </p:nvSpPr>
        <p:spPr>
          <a:xfrm>
            <a:off x="505638" y="5565001"/>
            <a:ext cx="10565134" cy="658621"/>
          </a:xfrm>
          <a:prstGeom prst="rect">
            <a:avLst/>
          </a:prstGeom>
          <a:ln w="28575">
            <a:solidFill>
              <a:schemeClr val="tx1"/>
            </a:solidFill>
          </a:ln>
        </p:spPr>
        <p:txBody>
          <a:bodyPr vert="horz" lIns="108829" tIns="54414" rIns="108829" bIns="54414"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0" fontAlgn="ctr">
              <a:buNone/>
            </a:pPr>
            <a:r>
              <a:rPr lang="en-US" sz="2400" b="1" dirty="0">
                <a:latin typeface="Adobe Clean" panose="020B0503020404020204" pitchFamily="34" charset="0"/>
              </a:rPr>
              <a:t>Alert</a:t>
            </a:r>
            <a:r>
              <a:rPr lang="en-US" sz="2400" dirty="0">
                <a:latin typeface="Adobe Clean" panose="020B0503020404020204" pitchFamily="34" charset="0"/>
              </a:rPr>
              <a:t>: </a:t>
            </a:r>
            <a:r>
              <a:rPr lang="en-US" sz="2400" b="1" dirty="0">
                <a:latin typeface="Adobe Clean" panose="020B0503020404020204" pitchFamily="34" charset="0"/>
              </a:rPr>
              <a:t>Publish to Kafka Lag in Europe Region</a:t>
            </a:r>
          </a:p>
          <a:p>
            <a:pPr marL="9525" indent="0" fontAlgn="ctr">
              <a:buNone/>
            </a:pPr>
            <a:r>
              <a:rPr lang="en-US" sz="2400" b="1" dirty="0">
                <a:solidFill>
                  <a:schemeClr val="accent6">
                    <a:lumMod val="75000"/>
                  </a:schemeClr>
                </a:solidFill>
                <a:latin typeface="Adobe Clean" panose="020B0503020404020204" pitchFamily="34" charset="0"/>
              </a:rPr>
              <a:t>Number of messages published to Kafka </a:t>
            </a:r>
            <a:r>
              <a:rPr lang="en-US" sz="2400" b="1" dirty="0">
                <a:latin typeface="Adobe Clean" panose="020B0503020404020204" pitchFamily="34" charset="0"/>
              </a:rPr>
              <a:t>/</a:t>
            </a:r>
            <a:r>
              <a:rPr lang="en-US" sz="2400" b="1" dirty="0">
                <a:solidFill>
                  <a:schemeClr val="accent6">
                    <a:lumMod val="75000"/>
                  </a:schemeClr>
                </a:solidFill>
                <a:latin typeface="Adobe Clean" panose="020B0503020404020204" pitchFamily="34" charset="0"/>
              </a:rPr>
              <a:t> </a:t>
            </a:r>
            <a:r>
              <a:rPr lang="en-US" sz="2400" b="1" dirty="0">
                <a:solidFill>
                  <a:srgbClr val="247798"/>
                </a:solidFill>
                <a:latin typeface="Adobe Clean" panose="020B0503020404020204" pitchFamily="34" charset="0"/>
              </a:rPr>
              <a:t>number of messages published to Internal Queue </a:t>
            </a:r>
            <a:r>
              <a:rPr lang="en-US" sz="2400" b="1" dirty="0">
                <a:latin typeface="Adobe Clean" panose="020B0503020404020204" pitchFamily="34" charset="0"/>
              </a:rPr>
              <a:t>* 100  &lt; 80 over 5 min</a:t>
            </a:r>
          </a:p>
        </p:txBody>
      </p:sp>
      <p:grpSp>
        <p:nvGrpSpPr>
          <p:cNvPr id="63" name="Group 62">
            <a:extLst>
              <a:ext uri="{FF2B5EF4-FFF2-40B4-BE49-F238E27FC236}">
                <a16:creationId xmlns:a16="http://schemas.microsoft.com/office/drawing/2014/main" id="{853A58FB-3345-EF44-BD20-4515F55BCFA6}"/>
              </a:ext>
            </a:extLst>
          </p:cNvPr>
          <p:cNvGrpSpPr/>
          <p:nvPr/>
        </p:nvGrpSpPr>
        <p:grpSpPr>
          <a:xfrm>
            <a:off x="488657" y="1295400"/>
            <a:ext cx="7671223" cy="3813340"/>
            <a:chOff x="779288" y="1482807"/>
            <a:chExt cx="10429793" cy="4986648"/>
          </a:xfrm>
        </p:grpSpPr>
        <p:sp>
          <p:nvSpPr>
            <p:cNvPr id="64" name="Rectangle 63">
              <a:extLst>
                <a:ext uri="{FF2B5EF4-FFF2-40B4-BE49-F238E27FC236}">
                  <a16:creationId xmlns:a16="http://schemas.microsoft.com/office/drawing/2014/main" id="{3281CB4B-BDAE-B7A1-81CB-ACA73B421261}"/>
                </a:ext>
              </a:extLst>
            </p:cNvPr>
            <p:cNvSpPr/>
            <p:nvPr/>
          </p:nvSpPr>
          <p:spPr>
            <a:xfrm>
              <a:off x="2330441" y="1482807"/>
              <a:ext cx="6895513" cy="4871349"/>
            </a:xfrm>
            <a:prstGeom prst="rect">
              <a:avLst/>
            </a:prstGeom>
            <a:noFill/>
            <a:ln w="28575"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tlCol="0" anchor="ctr"/>
            <a:lstStyle/>
            <a:p>
              <a:pPr algn="ctr"/>
              <a:endParaRPr lang="en-RO"/>
            </a:p>
          </p:txBody>
        </p:sp>
        <p:cxnSp>
          <p:nvCxnSpPr>
            <p:cNvPr id="65" name="Straight Arrow Connector 64">
              <a:extLst>
                <a:ext uri="{FF2B5EF4-FFF2-40B4-BE49-F238E27FC236}">
                  <a16:creationId xmlns:a16="http://schemas.microsoft.com/office/drawing/2014/main" id="{A501E020-7E4D-85CB-6639-0068FF4DE09D}"/>
                </a:ext>
              </a:extLst>
            </p:cNvPr>
            <p:cNvCxnSpPr>
              <a:cxnSpLocks/>
              <a:stCxn id="68" idx="2"/>
            </p:cNvCxnSpPr>
            <p:nvPr/>
          </p:nvCxnSpPr>
          <p:spPr>
            <a:xfrm>
              <a:off x="5871241" y="4517491"/>
              <a:ext cx="0" cy="696946"/>
            </a:xfrm>
            <a:prstGeom prst="straightConnector1">
              <a:avLst/>
            </a:prstGeom>
            <a:ln w="57150">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8" name="Picture 4" descr="GitHub - OpenHFT/Chronicle-Queue: Micro second messaging that stores  everything to disk">
              <a:extLst>
                <a:ext uri="{FF2B5EF4-FFF2-40B4-BE49-F238E27FC236}">
                  <a16:creationId xmlns:a16="http://schemas.microsoft.com/office/drawing/2014/main" id="{82FA980D-C03D-11C6-9BB3-E96CD9E220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02" t="13492" r="31834" b="20635"/>
            <a:stretch/>
          </p:blipFill>
          <p:spPr bwMode="auto">
            <a:xfrm>
              <a:off x="4774590" y="2329463"/>
              <a:ext cx="2193301" cy="2188028"/>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Arrow Connector 68">
              <a:extLst>
                <a:ext uri="{FF2B5EF4-FFF2-40B4-BE49-F238E27FC236}">
                  <a16:creationId xmlns:a16="http://schemas.microsoft.com/office/drawing/2014/main" id="{70A55480-CFEF-B1FD-851C-9D4AA2FD21A9}"/>
                </a:ext>
              </a:extLst>
            </p:cNvPr>
            <p:cNvCxnSpPr>
              <a:cxnSpLocks/>
              <a:endCxn id="99" idx="1"/>
            </p:cNvCxnSpPr>
            <p:nvPr/>
          </p:nvCxnSpPr>
          <p:spPr>
            <a:xfrm>
              <a:off x="1245453" y="2468735"/>
              <a:ext cx="1264023" cy="9657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4E067F5-8C96-CCBF-B740-26CB14D71D44}"/>
                </a:ext>
              </a:extLst>
            </p:cNvPr>
            <p:cNvCxnSpPr>
              <a:cxnSpLocks/>
              <a:endCxn id="99" idx="1"/>
            </p:cNvCxnSpPr>
            <p:nvPr/>
          </p:nvCxnSpPr>
          <p:spPr>
            <a:xfrm>
              <a:off x="779288" y="3193995"/>
              <a:ext cx="1730188" cy="240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DF15C29-18D3-B86F-51A9-400C8E7FC35D}"/>
                </a:ext>
              </a:extLst>
            </p:cNvPr>
            <p:cNvCxnSpPr>
              <a:cxnSpLocks/>
              <a:endCxn id="99" idx="1"/>
            </p:cNvCxnSpPr>
            <p:nvPr/>
          </p:nvCxnSpPr>
          <p:spPr>
            <a:xfrm>
              <a:off x="967547" y="2800430"/>
              <a:ext cx="1541929" cy="6340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3AED24A-4B5C-852E-88E4-A5488176661C}"/>
                </a:ext>
              </a:extLst>
            </p:cNvPr>
            <p:cNvCxnSpPr>
              <a:cxnSpLocks/>
              <a:endCxn id="99" idx="1"/>
            </p:cNvCxnSpPr>
            <p:nvPr/>
          </p:nvCxnSpPr>
          <p:spPr>
            <a:xfrm flipV="1">
              <a:off x="779288" y="3434523"/>
              <a:ext cx="1730188" cy="16376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59C1564-D05E-D824-29C9-1730EA42A50C}"/>
                </a:ext>
              </a:extLst>
            </p:cNvPr>
            <p:cNvCxnSpPr>
              <a:cxnSpLocks/>
              <a:endCxn id="99" idx="1"/>
            </p:cNvCxnSpPr>
            <p:nvPr/>
          </p:nvCxnSpPr>
          <p:spPr>
            <a:xfrm flipV="1">
              <a:off x="904794" y="3434523"/>
              <a:ext cx="1604682" cy="5671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D5DDF1F-1896-2014-1C19-1FF3F1E3DCAC}"/>
                </a:ext>
              </a:extLst>
            </p:cNvPr>
            <p:cNvCxnSpPr>
              <a:cxnSpLocks/>
              <a:endCxn id="99" idx="1"/>
            </p:cNvCxnSpPr>
            <p:nvPr/>
          </p:nvCxnSpPr>
          <p:spPr>
            <a:xfrm flipV="1">
              <a:off x="1155806" y="3434523"/>
              <a:ext cx="1353670" cy="92960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FD73290A-1843-F4E5-D099-4C257D4A10D8}"/>
                </a:ext>
              </a:extLst>
            </p:cNvPr>
            <p:cNvSpPr txBox="1">
              <a:spLocks/>
            </p:cNvSpPr>
            <p:nvPr/>
          </p:nvSpPr>
          <p:spPr>
            <a:xfrm>
              <a:off x="2440319" y="1816159"/>
              <a:ext cx="1915886" cy="36472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chemeClr val="bg1"/>
                </a:buClr>
                <a:buFont typeface="Wingdings" panose="05000000000000000000" pitchFamily="2" charset="2"/>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SzPct val="50000"/>
                <a:buFont typeface="Wingdings" panose="05000000000000000000" pitchFamily="2" charset="2"/>
                <a:buChar char="q"/>
                <a:defRPr sz="2400" b="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RO" dirty="0"/>
                <a:t>Thread Pool 1</a:t>
              </a:r>
            </a:p>
          </p:txBody>
        </p:sp>
        <p:sp>
          <p:nvSpPr>
            <p:cNvPr id="84" name="Content Placeholder 4">
              <a:extLst>
                <a:ext uri="{FF2B5EF4-FFF2-40B4-BE49-F238E27FC236}">
                  <a16:creationId xmlns:a16="http://schemas.microsoft.com/office/drawing/2014/main" id="{C30CC867-F072-58C0-1F54-BC8EC344CA47}"/>
                </a:ext>
              </a:extLst>
            </p:cNvPr>
            <p:cNvSpPr txBox="1">
              <a:spLocks/>
            </p:cNvSpPr>
            <p:nvPr/>
          </p:nvSpPr>
          <p:spPr>
            <a:xfrm>
              <a:off x="7369621" y="1871301"/>
              <a:ext cx="1915886" cy="36472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chemeClr val="bg1"/>
                </a:buClr>
                <a:buFont typeface="Wingdings" panose="05000000000000000000" pitchFamily="2" charset="2"/>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SzPct val="50000"/>
                <a:buFont typeface="Wingdings" panose="05000000000000000000" pitchFamily="2" charset="2"/>
                <a:buChar char="q"/>
                <a:defRPr sz="2400" b="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RO" dirty="0"/>
                <a:t>Thread Pool 2</a:t>
              </a:r>
            </a:p>
          </p:txBody>
        </p:sp>
        <p:sp>
          <p:nvSpPr>
            <p:cNvPr id="93" name="Content Placeholder 4">
              <a:extLst>
                <a:ext uri="{FF2B5EF4-FFF2-40B4-BE49-F238E27FC236}">
                  <a16:creationId xmlns:a16="http://schemas.microsoft.com/office/drawing/2014/main" id="{E3E8D9B1-E36C-D3A4-F6AC-DE82D90A6CE2}"/>
                </a:ext>
              </a:extLst>
            </p:cNvPr>
            <p:cNvSpPr txBox="1">
              <a:spLocks/>
            </p:cNvSpPr>
            <p:nvPr/>
          </p:nvSpPr>
          <p:spPr>
            <a:xfrm>
              <a:off x="4891960" y="1927446"/>
              <a:ext cx="2002470" cy="43350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chemeClr val="bg1"/>
                </a:buClr>
                <a:buFont typeface="Wingdings" panose="05000000000000000000" pitchFamily="2" charset="2"/>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SzPct val="50000"/>
                <a:buFont typeface="Wingdings" panose="05000000000000000000" pitchFamily="2" charset="2"/>
                <a:buChar char="q"/>
                <a:defRPr sz="2400" b="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RO" dirty="0">
                  <a:solidFill>
                    <a:srgbClr val="7030A0"/>
                  </a:solidFill>
                </a:rPr>
                <a:t>Internal Queue</a:t>
              </a:r>
            </a:p>
          </p:txBody>
        </p:sp>
        <p:pic>
          <p:nvPicPr>
            <p:cNvPr id="94" name="Picture 2" descr="Splunk Connect for Kafka | Splunkbase">
              <a:extLst>
                <a:ext uri="{FF2B5EF4-FFF2-40B4-BE49-F238E27FC236}">
                  <a16:creationId xmlns:a16="http://schemas.microsoft.com/office/drawing/2014/main" id="{73CFA684-F3B5-E3CB-733D-13459E9E8A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5" t="11692" r="81875" b="11071"/>
            <a:stretch/>
          </p:blipFill>
          <p:spPr bwMode="auto">
            <a:xfrm>
              <a:off x="9867321" y="1916126"/>
              <a:ext cx="1341760" cy="2960916"/>
            </a:xfrm>
            <a:prstGeom prst="rect">
              <a:avLst/>
            </a:prstGeom>
            <a:noFill/>
            <a:extLst>
              <a:ext uri="{909E8E84-426E-40DD-AFC4-6F175D3DCCD1}">
                <a14:hiddenFill xmlns:a14="http://schemas.microsoft.com/office/drawing/2010/main">
                  <a:solidFill>
                    <a:srgbClr val="FFFFFF"/>
                  </a:solidFill>
                </a14:hiddenFill>
              </a:ext>
            </a:extLst>
          </p:spPr>
        </p:pic>
        <p:sp>
          <p:nvSpPr>
            <p:cNvPr id="95" name="Content Placeholder 4">
              <a:extLst>
                <a:ext uri="{FF2B5EF4-FFF2-40B4-BE49-F238E27FC236}">
                  <a16:creationId xmlns:a16="http://schemas.microsoft.com/office/drawing/2014/main" id="{4BAF0F3F-F7D1-5C17-9288-0BD37A30F5C6}"/>
                </a:ext>
              </a:extLst>
            </p:cNvPr>
            <p:cNvSpPr txBox="1">
              <a:spLocks/>
            </p:cNvSpPr>
            <p:nvPr/>
          </p:nvSpPr>
          <p:spPr>
            <a:xfrm>
              <a:off x="9982192" y="5110124"/>
              <a:ext cx="1092416" cy="43350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Clr>
                  <a:schemeClr val="bg1"/>
                </a:buClr>
                <a:buFont typeface="Wingdings" panose="05000000000000000000" pitchFamily="2" charset="2"/>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SzPct val="50000"/>
                <a:buFont typeface="Wingdings" panose="05000000000000000000" pitchFamily="2" charset="2"/>
                <a:buChar char="q"/>
                <a:defRPr sz="2400" b="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RO" dirty="0"/>
                <a:t>Kafka</a:t>
              </a:r>
            </a:p>
          </p:txBody>
        </p:sp>
        <p:sp>
          <p:nvSpPr>
            <p:cNvPr id="99" name="Rounded Rectangle 98">
              <a:extLst>
                <a:ext uri="{FF2B5EF4-FFF2-40B4-BE49-F238E27FC236}">
                  <a16:creationId xmlns:a16="http://schemas.microsoft.com/office/drawing/2014/main" id="{91DE9319-9424-ECD2-27FC-9A7439389AD1}"/>
                </a:ext>
              </a:extLst>
            </p:cNvPr>
            <p:cNvSpPr/>
            <p:nvPr/>
          </p:nvSpPr>
          <p:spPr>
            <a:xfrm>
              <a:off x="2509476" y="2257745"/>
              <a:ext cx="1629510" cy="2353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102" name="Rounded Rectangle 101">
              <a:extLst>
                <a:ext uri="{FF2B5EF4-FFF2-40B4-BE49-F238E27FC236}">
                  <a16:creationId xmlns:a16="http://schemas.microsoft.com/office/drawing/2014/main" id="{499F182B-6D9C-DB4B-AB7A-83FE201E003B}"/>
                </a:ext>
              </a:extLst>
            </p:cNvPr>
            <p:cNvSpPr/>
            <p:nvPr/>
          </p:nvSpPr>
          <p:spPr>
            <a:xfrm>
              <a:off x="2724629" y="2468735"/>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05" name="Rounded Rectangle 104">
              <a:extLst>
                <a:ext uri="{FF2B5EF4-FFF2-40B4-BE49-F238E27FC236}">
                  <a16:creationId xmlns:a16="http://schemas.microsoft.com/office/drawing/2014/main" id="{98AF3515-6516-31EC-ABC4-2DFA8D8FB66A}"/>
                </a:ext>
              </a:extLst>
            </p:cNvPr>
            <p:cNvSpPr/>
            <p:nvPr/>
          </p:nvSpPr>
          <p:spPr>
            <a:xfrm>
              <a:off x="3388017" y="2459766"/>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06" name="Rounded Rectangle 105">
              <a:extLst>
                <a:ext uri="{FF2B5EF4-FFF2-40B4-BE49-F238E27FC236}">
                  <a16:creationId xmlns:a16="http://schemas.microsoft.com/office/drawing/2014/main" id="{DDC9A86C-06CA-F116-1BC4-3864B7FB82EE}"/>
                </a:ext>
              </a:extLst>
            </p:cNvPr>
            <p:cNvSpPr/>
            <p:nvPr/>
          </p:nvSpPr>
          <p:spPr>
            <a:xfrm>
              <a:off x="2733589" y="3006620"/>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07" name="Rounded Rectangle 106">
              <a:extLst>
                <a:ext uri="{FF2B5EF4-FFF2-40B4-BE49-F238E27FC236}">
                  <a16:creationId xmlns:a16="http://schemas.microsoft.com/office/drawing/2014/main" id="{1A222E86-E127-B652-9A83-481FF64A9A0E}"/>
                </a:ext>
              </a:extLst>
            </p:cNvPr>
            <p:cNvSpPr/>
            <p:nvPr/>
          </p:nvSpPr>
          <p:spPr>
            <a:xfrm>
              <a:off x="3388019" y="3006619"/>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08" name="Rounded Rectangle 107">
              <a:extLst>
                <a:ext uri="{FF2B5EF4-FFF2-40B4-BE49-F238E27FC236}">
                  <a16:creationId xmlns:a16="http://schemas.microsoft.com/office/drawing/2014/main" id="{490E2EAC-38D8-EF76-E6CA-D750002793F5}"/>
                </a:ext>
              </a:extLst>
            </p:cNvPr>
            <p:cNvSpPr/>
            <p:nvPr/>
          </p:nvSpPr>
          <p:spPr>
            <a:xfrm>
              <a:off x="2751519" y="3526572"/>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09" name="Rounded Rectangle 108">
              <a:extLst>
                <a:ext uri="{FF2B5EF4-FFF2-40B4-BE49-F238E27FC236}">
                  <a16:creationId xmlns:a16="http://schemas.microsoft.com/office/drawing/2014/main" id="{019F465D-19F5-FD12-6FC1-9BF30DD120FD}"/>
                </a:ext>
              </a:extLst>
            </p:cNvPr>
            <p:cNvSpPr/>
            <p:nvPr/>
          </p:nvSpPr>
          <p:spPr>
            <a:xfrm>
              <a:off x="3414907" y="3517603"/>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11" name="Rounded Rectangle 110">
              <a:extLst>
                <a:ext uri="{FF2B5EF4-FFF2-40B4-BE49-F238E27FC236}">
                  <a16:creationId xmlns:a16="http://schemas.microsoft.com/office/drawing/2014/main" id="{82E5C3D8-1828-BD92-E0DB-475BDAA18213}"/>
                </a:ext>
              </a:extLst>
            </p:cNvPr>
            <p:cNvSpPr/>
            <p:nvPr/>
          </p:nvSpPr>
          <p:spPr>
            <a:xfrm>
              <a:off x="2760479" y="4064457"/>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12" name="Rounded Rectangle 111">
              <a:extLst>
                <a:ext uri="{FF2B5EF4-FFF2-40B4-BE49-F238E27FC236}">
                  <a16:creationId xmlns:a16="http://schemas.microsoft.com/office/drawing/2014/main" id="{5A4A130A-F971-5BB4-563C-7BB51597A393}"/>
                </a:ext>
              </a:extLst>
            </p:cNvPr>
            <p:cNvSpPr/>
            <p:nvPr/>
          </p:nvSpPr>
          <p:spPr>
            <a:xfrm>
              <a:off x="3414909" y="4064456"/>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14" name="Rounded Rectangle 113">
              <a:extLst>
                <a:ext uri="{FF2B5EF4-FFF2-40B4-BE49-F238E27FC236}">
                  <a16:creationId xmlns:a16="http://schemas.microsoft.com/office/drawing/2014/main" id="{C524E7CF-E98C-AFC4-2741-3CC836C04F13}"/>
                </a:ext>
              </a:extLst>
            </p:cNvPr>
            <p:cNvSpPr/>
            <p:nvPr/>
          </p:nvSpPr>
          <p:spPr>
            <a:xfrm>
              <a:off x="7468235" y="2442003"/>
              <a:ext cx="1630183" cy="1936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115" name="Rounded Rectangle 114">
              <a:extLst>
                <a:ext uri="{FF2B5EF4-FFF2-40B4-BE49-F238E27FC236}">
                  <a16:creationId xmlns:a16="http://schemas.microsoft.com/office/drawing/2014/main" id="{8D11F993-D770-C5AC-5ABB-CF25B9B284C2}"/>
                </a:ext>
              </a:extLst>
            </p:cNvPr>
            <p:cNvSpPr/>
            <p:nvPr/>
          </p:nvSpPr>
          <p:spPr>
            <a:xfrm>
              <a:off x="7726827" y="2668595"/>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16" name="Rounded Rectangle 115">
              <a:extLst>
                <a:ext uri="{FF2B5EF4-FFF2-40B4-BE49-F238E27FC236}">
                  <a16:creationId xmlns:a16="http://schemas.microsoft.com/office/drawing/2014/main" id="{C0B06B66-F1FA-F136-C777-647C1D9D155B}"/>
                </a:ext>
              </a:extLst>
            </p:cNvPr>
            <p:cNvSpPr/>
            <p:nvPr/>
          </p:nvSpPr>
          <p:spPr>
            <a:xfrm>
              <a:off x="8390215" y="2659626"/>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18" name="Rounded Rectangle 117">
              <a:extLst>
                <a:ext uri="{FF2B5EF4-FFF2-40B4-BE49-F238E27FC236}">
                  <a16:creationId xmlns:a16="http://schemas.microsoft.com/office/drawing/2014/main" id="{B505F527-E37C-E8AA-EE46-61FC083F0A01}"/>
                </a:ext>
              </a:extLst>
            </p:cNvPr>
            <p:cNvSpPr/>
            <p:nvPr/>
          </p:nvSpPr>
          <p:spPr>
            <a:xfrm>
              <a:off x="7735787" y="3206480"/>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19" name="Rounded Rectangle 118">
              <a:extLst>
                <a:ext uri="{FF2B5EF4-FFF2-40B4-BE49-F238E27FC236}">
                  <a16:creationId xmlns:a16="http://schemas.microsoft.com/office/drawing/2014/main" id="{88D154ED-F9E5-38DA-E97C-469453EB1C3D}"/>
                </a:ext>
              </a:extLst>
            </p:cNvPr>
            <p:cNvSpPr/>
            <p:nvPr/>
          </p:nvSpPr>
          <p:spPr>
            <a:xfrm>
              <a:off x="8390217" y="3206479"/>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21" name="Rounded Rectangle 120">
              <a:extLst>
                <a:ext uri="{FF2B5EF4-FFF2-40B4-BE49-F238E27FC236}">
                  <a16:creationId xmlns:a16="http://schemas.microsoft.com/office/drawing/2014/main" id="{FE6C3ABB-A1CE-CDD8-4145-3B73F9DEC2A6}"/>
                </a:ext>
              </a:extLst>
            </p:cNvPr>
            <p:cNvSpPr/>
            <p:nvPr/>
          </p:nvSpPr>
          <p:spPr>
            <a:xfrm>
              <a:off x="7753717" y="3726432"/>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sp>
          <p:nvSpPr>
            <p:cNvPr id="122" name="Rounded Rectangle 121">
              <a:extLst>
                <a:ext uri="{FF2B5EF4-FFF2-40B4-BE49-F238E27FC236}">
                  <a16:creationId xmlns:a16="http://schemas.microsoft.com/office/drawing/2014/main" id="{3AAA3960-B2FF-8602-07C5-FC947E8C7EB2}"/>
                </a:ext>
              </a:extLst>
            </p:cNvPr>
            <p:cNvSpPr/>
            <p:nvPr/>
          </p:nvSpPr>
          <p:spPr>
            <a:xfrm>
              <a:off x="8417105" y="3717463"/>
              <a:ext cx="457200" cy="4211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RO"/>
            </a:p>
          </p:txBody>
        </p:sp>
        <p:cxnSp>
          <p:nvCxnSpPr>
            <p:cNvPr id="124" name="Straight Arrow Connector 123">
              <a:extLst>
                <a:ext uri="{FF2B5EF4-FFF2-40B4-BE49-F238E27FC236}">
                  <a16:creationId xmlns:a16="http://schemas.microsoft.com/office/drawing/2014/main" id="{CF571821-6C60-0219-24C3-019EB5DE736A}"/>
                </a:ext>
              </a:extLst>
            </p:cNvPr>
            <p:cNvCxnSpPr>
              <a:cxnSpLocks/>
              <a:stCxn id="99" idx="3"/>
              <a:endCxn id="68" idx="1"/>
            </p:cNvCxnSpPr>
            <p:nvPr/>
          </p:nvCxnSpPr>
          <p:spPr>
            <a:xfrm flipV="1">
              <a:off x="4138986" y="3423477"/>
              <a:ext cx="635604" cy="11046"/>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1B6B5880-D9AB-82A4-ED69-BA49DE2BCE3A}"/>
                </a:ext>
              </a:extLst>
            </p:cNvPr>
            <p:cNvCxnSpPr>
              <a:cxnSpLocks/>
              <a:stCxn id="68" idx="3"/>
              <a:endCxn id="114" idx="1"/>
            </p:cNvCxnSpPr>
            <p:nvPr/>
          </p:nvCxnSpPr>
          <p:spPr>
            <a:xfrm flipV="1">
              <a:off x="6967891" y="3410112"/>
              <a:ext cx="500344" cy="1336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302643E-BC85-A58F-2623-D0B4CDA729D0}"/>
                </a:ext>
              </a:extLst>
            </p:cNvPr>
            <p:cNvCxnSpPr>
              <a:cxnSpLocks/>
              <a:stCxn id="114" idx="3"/>
              <a:endCxn id="94" idx="1"/>
            </p:cNvCxnSpPr>
            <p:nvPr/>
          </p:nvCxnSpPr>
          <p:spPr>
            <a:xfrm flipV="1">
              <a:off x="9098418" y="3396584"/>
              <a:ext cx="768903" cy="1352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8" name="Picture 4" descr="HDD 2 icon PNG, ICO or ICNS | Free vector icons">
              <a:extLst>
                <a:ext uri="{FF2B5EF4-FFF2-40B4-BE49-F238E27FC236}">
                  <a16:creationId xmlns:a16="http://schemas.microsoft.com/office/drawing/2014/main" id="{51E40298-EC88-EA13-DB5A-726A366491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042483" y="4870086"/>
              <a:ext cx="1599369" cy="1599369"/>
            </a:xfrm>
            <a:prstGeom prst="rect">
              <a:avLst/>
            </a:prstGeom>
            <a:noFill/>
            <a:extLst>
              <a:ext uri="{909E8E84-426E-40DD-AFC4-6F175D3DCCD1}">
                <a14:hiddenFill xmlns:a14="http://schemas.microsoft.com/office/drawing/2010/main">
                  <a:solidFill>
                    <a:srgbClr val="FFFFFF"/>
                  </a:solidFill>
                </a14:hiddenFill>
              </a:ext>
            </a:extLst>
          </p:spPr>
        </p:pic>
        <p:sp>
          <p:nvSpPr>
            <p:cNvPr id="129" name="Content Placeholder 4">
              <a:extLst>
                <a:ext uri="{FF2B5EF4-FFF2-40B4-BE49-F238E27FC236}">
                  <a16:creationId xmlns:a16="http://schemas.microsoft.com/office/drawing/2014/main" id="{E938E8C4-A63B-DAA4-2135-ED60F3ACD30C}"/>
                </a:ext>
              </a:extLst>
            </p:cNvPr>
            <p:cNvSpPr txBox="1">
              <a:spLocks/>
            </p:cNvSpPr>
            <p:nvPr/>
          </p:nvSpPr>
          <p:spPr>
            <a:xfrm>
              <a:off x="6683430" y="5503078"/>
              <a:ext cx="1092416" cy="43350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Clr>
                  <a:schemeClr val="bg1"/>
                </a:buClr>
                <a:buFont typeface="Wingdings" panose="05000000000000000000" pitchFamily="2" charset="2"/>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SzPct val="50000"/>
                <a:buFont typeface="Wingdings" panose="05000000000000000000" pitchFamily="2" charset="2"/>
                <a:buChar char="q"/>
                <a:defRPr sz="2400" b="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RO" dirty="0"/>
                <a:t>Disk</a:t>
              </a:r>
            </a:p>
          </p:txBody>
        </p:sp>
      </p:grpSp>
    </p:spTree>
    <p:extLst>
      <p:ext uri="{BB962C8B-B14F-4D97-AF65-F5344CB8AC3E}">
        <p14:creationId xmlns:p14="http://schemas.microsoft.com/office/powerpoint/2010/main" val="959421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en-RO" dirty="0"/>
              <a:t>Streaming App – Blue Green Deployment</a:t>
            </a:r>
          </a:p>
        </p:txBody>
      </p:sp>
      <p:grpSp>
        <p:nvGrpSpPr>
          <p:cNvPr id="9238" name="Group 9237">
            <a:extLst>
              <a:ext uri="{FF2B5EF4-FFF2-40B4-BE49-F238E27FC236}">
                <a16:creationId xmlns:a16="http://schemas.microsoft.com/office/drawing/2014/main" id="{03E53FB2-9B50-A869-9371-8532524E1A8E}"/>
              </a:ext>
            </a:extLst>
          </p:cNvPr>
          <p:cNvGrpSpPr/>
          <p:nvPr/>
        </p:nvGrpSpPr>
        <p:grpSpPr>
          <a:xfrm>
            <a:off x="1817914" y="1305092"/>
            <a:ext cx="8556171" cy="4809504"/>
            <a:chOff x="1817914" y="1305092"/>
            <a:chExt cx="8556171" cy="4809504"/>
          </a:xfrm>
        </p:grpSpPr>
        <p:pic>
          <p:nvPicPr>
            <p:cNvPr id="96" name="Picture 6">
              <a:extLst>
                <a:ext uri="{FF2B5EF4-FFF2-40B4-BE49-F238E27FC236}">
                  <a16:creationId xmlns:a16="http://schemas.microsoft.com/office/drawing/2014/main" id="{6A17DDCB-17ED-6415-E148-FD40F5763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914" y="1305092"/>
              <a:ext cx="8556171" cy="480950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a:extLst>
                <a:ext uri="{FF2B5EF4-FFF2-40B4-BE49-F238E27FC236}">
                  <a16:creationId xmlns:a16="http://schemas.microsoft.com/office/drawing/2014/main" id="{2EE05240-D686-0AC8-3DEA-870042F54E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78" b="61498"/>
            <a:stretch/>
          </p:blipFill>
          <p:spPr bwMode="auto">
            <a:xfrm>
              <a:off x="6890657" y="2393663"/>
              <a:ext cx="3407228" cy="331045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6">
              <a:extLst>
                <a:ext uri="{FF2B5EF4-FFF2-40B4-BE49-F238E27FC236}">
                  <a16:creationId xmlns:a16="http://schemas.microsoft.com/office/drawing/2014/main" id="{416C5E18-8C3E-D006-D3C5-FC584807C7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78" b="61498"/>
            <a:stretch/>
          </p:blipFill>
          <p:spPr bwMode="auto">
            <a:xfrm>
              <a:off x="6215743" y="3852349"/>
              <a:ext cx="3407228" cy="1851765"/>
            </a:xfrm>
            <a:prstGeom prst="rect">
              <a:avLst/>
            </a:prstGeom>
            <a:noFill/>
            <a:extLst>
              <a:ext uri="{909E8E84-426E-40DD-AFC4-6F175D3DCCD1}">
                <a14:hiddenFill xmlns:a14="http://schemas.microsoft.com/office/drawing/2010/main">
                  <a:solidFill>
                    <a:srgbClr val="FFFFFF"/>
                  </a:solidFill>
                </a14:hiddenFill>
              </a:ext>
            </a:extLst>
          </p:spPr>
        </p:pic>
      </p:grpSp>
      <p:pic>
        <p:nvPicPr>
          <p:cNvPr id="100" name="Picture 6">
            <a:extLst>
              <a:ext uri="{FF2B5EF4-FFF2-40B4-BE49-F238E27FC236}">
                <a16:creationId xmlns:a16="http://schemas.microsoft.com/office/drawing/2014/main" id="{5BB53F2B-3E08-12F7-E10C-F299C2A0C11C}"/>
              </a:ext>
            </a:extLst>
          </p:cNvPr>
          <p:cNvPicPr>
            <a:picLocks noChangeAspect="1" noChangeArrowheads="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100000"/>
                    </a14:imgEffect>
                    <a14:imgEffect>
                      <a14:brightnessContrast bright="-36000" contrast="100000"/>
                    </a14:imgEffect>
                  </a14:imgLayer>
                </a14:imgProps>
              </a:ext>
              <a:ext uri="{28A0092B-C50C-407E-A947-70E740481C1C}">
                <a14:useLocalDpi xmlns:a14="http://schemas.microsoft.com/office/drawing/2010/main" val="0"/>
              </a:ext>
            </a:extLst>
          </a:blip>
          <a:srcRect l="59542" t="36465" r="9669" b="38412"/>
          <a:stretch/>
        </p:blipFill>
        <p:spPr bwMode="auto">
          <a:xfrm flipH="1">
            <a:off x="2427516" y="3058887"/>
            <a:ext cx="2895600" cy="120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56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en-RO" dirty="0"/>
              <a:t>Streaming App – Blue Green Deployment</a:t>
            </a:r>
          </a:p>
        </p:txBody>
      </p:sp>
      <p:pic>
        <p:nvPicPr>
          <p:cNvPr id="4" name="Picture 6">
            <a:extLst>
              <a:ext uri="{FF2B5EF4-FFF2-40B4-BE49-F238E27FC236}">
                <a16:creationId xmlns:a16="http://schemas.microsoft.com/office/drawing/2014/main" id="{1691C7A7-9B63-63B1-3320-161A7A45E6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78" b="61498"/>
          <a:stretch/>
        </p:blipFill>
        <p:spPr bwMode="auto">
          <a:xfrm>
            <a:off x="6890657" y="2393663"/>
            <a:ext cx="3407228" cy="185176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4327CC3D-951A-0EA5-D539-4425696A4461}"/>
              </a:ext>
            </a:extLst>
          </p:cNvPr>
          <p:cNvGrpSpPr/>
          <p:nvPr/>
        </p:nvGrpSpPr>
        <p:grpSpPr>
          <a:xfrm>
            <a:off x="1817914" y="1305092"/>
            <a:ext cx="8556171" cy="4809504"/>
            <a:chOff x="1817914" y="1305092"/>
            <a:chExt cx="8556171" cy="4809504"/>
          </a:xfrm>
        </p:grpSpPr>
        <p:pic>
          <p:nvPicPr>
            <p:cNvPr id="9236" name="Picture 6">
              <a:extLst>
                <a:ext uri="{FF2B5EF4-FFF2-40B4-BE49-F238E27FC236}">
                  <a16:creationId xmlns:a16="http://schemas.microsoft.com/office/drawing/2014/main" id="{BBB15A50-6020-5B33-C362-13EFC42F8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914" y="1305092"/>
              <a:ext cx="8556171" cy="48095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F5BE302B-8BB8-433B-7A54-116F78313F31}"/>
                </a:ext>
              </a:extLst>
            </p:cNvPr>
            <p:cNvPicPr>
              <a:picLocks noChangeAspect="1" noChangeArrowheads="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100000"/>
                      </a14:imgEffect>
                      <a14:imgEffect>
                        <a14:brightnessContrast bright="-36000" contrast="100000"/>
                      </a14:imgEffect>
                    </a14:imgLayer>
                  </a14:imgProps>
                </a:ext>
                <a:ext uri="{28A0092B-C50C-407E-A947-70E740481C1C}">
                  <a14:useLocalDpi xmlns:a14="http://schemas.microsoft.com/office/drawing/2010/main" val="0"/>
                </a:ext>
              </a:extLst>
            </a:blip>
            <a:srcRect l="59542" t="36465" r="9669" b="38412"/>
            <a:stretch/>
          </p:blipFill>
          <p:spPr bwMode="auto">
            <a:xfrm flipH="1">
              <a:off x="2427516" y="3058887"/>
              <a:ext cx="2895600" cy="120831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6">
            <a:extLst>
              <a:ext uri="{FF2B5EF4-FFF2-40B4-BE49-F238E27FC236}">
                <a16:creationId xmlns:a16="http://schemas.microsoft.com/office/drawing/2014/main" id="{1F309EDB-54B5-6E9D-107F-B57C6187ED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78" b="61498"/>
          <a:stretch/>
        </p:blipFill>
        <p:spPr bwMode="auto">
          <a:xfrm>
            <a:off x="6890657" y="2393663"/>
            <a:ext cx="3407228" cy="185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448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en-RO" dirty="0"/>
              <a:t>Streaming App – Blue Green Deployment</a:t>
            </a:r>
          </a:p>
        </p:txBody>
      </p:sp>
      <p:pic>
        <p:nvPicPr>
          <p:cNvPr id="9236" name="Picture 6">
            <a:extLst>
              <a:ext uri="{FF2B5EF4-FFF2-40B4-BE49-F238E27FC236}">
                <a16:creationId xmlns:a16="http://schemas.microsoft.com/office/drawing/2014/main" id="{BBB15A50-6020-5B33-C362-13EFC42F8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914" y="1305092"/>
            <a:ext cx="8556171" cy="48095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1A393B26-58AF-820F-D4DF-85FC925C751B}"/>
              </a:ext>
            </a:extLst>
          </p:cNvPr>
          <p:cNvPicPr>
            <a:picLocks noChangeAspect="1" noChangeArrowheads="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100000"/>
                    </a14:imgEffect>
                    <a14:imgEffect>
                      <a14:brightnessContrast bright="-36000" contrast="100000"/>
                    </a14:imgEffect>
                  </a14:imgLayer>
                </a14:imgProps>
              </a:ext>
              <a:ext uri="{28A0092B-C50C-407E-A947-70E740481C1C}">
                <a14:useLocalDpi xmlns:a14="http://schemas.microsoft.com/office/drawing/2010/main" val="0"/>
              </a:ext>
            </a:extLst>
          </a:blip>
          <a:srcRect l="59542" t="36465" r="9669" b="38412"/>
          <a:stretch/>
        </p:blipFill>
        <p:spPr bwMode="auto">
          <a:xfrm flipH="1">
            <a:off x="2427516" y="3058887"/>
            <a:ext cx="2895600" cy="12083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5C30AC17-D96A-FA6B-BF8F-7CD3EA2357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158" b="66704"/>
          <a:stretch/>
        </p:blipFill>
        <p:spPr bwMode="auto">
          <a:xfrm>
            <a:off x="6934200" y="3264522"/>
            <a:ext cx="1915886" cy="9809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63D228-9001-D513-9ABC-7947FC06AF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158" b="66704"/>
          <a:stretch/>
        </p:blipFill>
        <p:spPr bwMode="auto">
          <a:xfrm>
            <a:off x="4626428" y="3429000"/>
            <a:ext cx="664030" cy="816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524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en-RO" dirty="0"/>
              <a:t>Streaming App – Blue Green Deployment</a:t>
            </a:r>
          </a:p>
        </p:txBody>
      </p:sp>
      <p:pic>
        <p:nvPicPr>
          <p:cNvPr id="9236" name="Picture 6">
            <a:extLst>
              <a:ext uri="{FF2B5EF4-FFF2-40B4-BE49-F238E27FC236}">
                <a16:creationId xmlns:a16="http://schemas.microsoft.com/office/drawing/2014/main" id="{BBB15A50-6020-5B33-C362-13EFC42F8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914" y="1305092"/>
            <a:ext cx="8556171" cy="48095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1A393B26-58AF-820F-D4DF-85FC925C751B}"/>
              </a:ext>
            </a:extLst>
          </p:cNvPr>
          <p:cNvPicPr>
            <a:picLocks noChangeAspect="1" noChangeArrowheads="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100000"/>
                    </a14:imgEffect>
                    <a14:imgEffect>
                      <a14:brightnessContrast bright="-36000" contrast="100000"/>
                    </a14:imgEffect>
                  </a14:imgLayer>
                </a14:imgProps>
              </a:ext>
              <a:ext uri="{28A0092B-C50C-407E-A947-70E740481C1C}">
                <a14:useLocalDpi xmlns:a14="http://schemas.microsoft.com/office/drawing/2010/main" val="0"/>
              </a:ext>
            </a:extLst>
          </a:blip>
          <a:srcRect l="59542" t="36465" r="9669" b="38412"/>
          <a:stretch/>
        </p:blipFill>
        <p:spPr bwMode="auto">
          <a:xfrm flipH="1">
            <a:off x="2427516" y="3058887"/>
            <a:ext cx="2895600" cy="12083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5C30AC17-D96A-FA6B-BF8F-7CD3EA2357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158" b="66704"/>
          <a:stretch/>
        </p:blipFill>
        <p:spPr bwMode="auto">
          <a:xfrm>
            <a:off x="6934200" y="3429000"/>
            <a:ext cx="914400" cy="8164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63D228-9001-D513-9ABC-7947FC06AF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158" b="66704"/>
          <a:stretch/>
        </p:blipFill>
        <p:spPr bwMode="auto">
          <a:xfrm>
            <a:off x="3635829" y="3341914"/>
            <a:ext cx="1654629" cy="903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777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en-RO" dirty="0"/>
              <a:t>Streaming App – Blue Green Deployment</a:t>
            </a:r>
          </a:p>
        </p:txBody>
      </p:sp>
      <p:pic>
        <p:nvPicPr>
          <p:cNvPr id="9236" name="Picture 6">
            <a:extLst>
              <a:ext uri="{FF2B5EF4-FFF2-40B4-BE49-F238E27FC236}">
                <a16:creationId xmlns:a16="http://schemas.microsoft.com/office/drawing/2014/main" id="{BBB15A50-6020-5B33-C362-13EFC42F8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914" y="1305092"/>
            <a:ext cx="8556171" cy="4809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8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FFA195-1844-4B3F-9ED9-DC56AFD50DB4}"/>
              </a:ext>
            </a:extLst>
          </p:cNvPr>
          <p:cNvSpPr>
            <a:spLocks noGrp="1"/>
          </p:cNvSpPr>
          <p:nvPr>
            <p:ph type="title"/>
          </p:nvPr>
        </p:nvSpPr>
        <p:spPr/>
        <p:txBody>
          <a:bodyPr/>
          <a:lstStyle/>
          <a:p>
            <a:r>
              <a:rPr lang="ro-RO" dirty="0"/>
              <a:t>Adobe </a:t>
            </a:r>
            <a:r>
              <a:rPr lang="ro-RO" dirty="0" err="1"/>
              <a:t>Systems</a:t>
            </a:r>
            <a:endParaRPr lang="ro-RO" dirty="0"/>
          </a:p>
        </p:txBody>
      </p:sp>
      <p:grpSp>
        <p:nvGrpSpPr>
          <p:cNvPr id="21" name="Group 20">
            <a:extLst>
              <a:ext uri="{FF2B5EF4-FFF2-40B4-BE49-F238E27FC236}">
                <a16:creationId xmlns:a16="http://schemas.microsoft.com/office/drawing/2014/main" id="{0C09E07A-8C71-25F1-46D3-30633070019F}"/>
              </a:ext>
            </a:extLst>
          </p:cNvPr>
          <p:cNvGrpSpPr/>
          <p:nvPr/>
        </p:nvGrpSpPr>
        <p:grpSpPr>
          <a:xfrm>
            <a:off x="834709" y="2059321"/>
            <a:ext cx="10626437" cy="2269439"/>
            <a:chOff x="1040897" y="1915886"/>
            <a:chExt cx="10626437" cy="2269439"/>
          </a:xfrm>
        </p:grpSpPr>
        <p:pic>
          <p:nvPicPr>
            <p:cNvPr id="10" name="Picture 9">
              <a:extLst>
                <a:ext uri="{FF2B5EF4-FFF2-40B4-BE49-F238E27FC236}">
                  <a16:creationId xmlns:a16="http://schemas.microsoft.com/office/drawing/2014/main" id="{64AA53A4-813B-2768-3C86-3EFAD8DF6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897" y="1915886"/>
              <a:ext cx="10626437" cy="990600"/>
            </a:xfrm>
            <a:prstGeom prst="rect">
              <a:avLst/>
            </a:prstGeom>
          </p:spPr>
        </p:pic>
        <p:pic>
          <p:nvPicPr>
            <p:cNvPr id="14" name="Picture 13" descr="Icon&#10;&#10;Description automatically generated">
              <a:extLst>
                <a:ext uri="{FF2B5EF4-FFF2-40B4-BE49-F238E27FC236}">
                  <a16:creationId xmlns:a16="http://schemas.microsoft.com/office/drawing/2014/main" id="{C1EF4130-FACB-897B-DCE2-8F6B73D426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3478" y="3074297"/>
              <a:ext cx="1172752" cy="1111028"/>
            </a:xfrm>
            <a:prstGeom prst="rect">
              <a:avLst/>
            </a:prstGeom>
          </p:spPr>
        </p:pic>
        <p:pic>
          <p:nvPicPr>
            <p:cNvPr id="16" name="Picture 15" descr="Icon&#10;&#10;Description automatically generated">
              <a:extLst>
                <a:ext uri="{FF2B5EF4-FFF2-40B4-BE49-F238E27FC236}">
                  <a16:creationId xmlns:a16="http://schemas.microsoft.com/office/drawing/2014/main" id="{6BAA5A02-261A-FBB4-67D7-DEBEFAAF6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7944" y="3072262"/>
              <a:ext cx="1189661" cy="1113063"/>
            </a:xfrm>
            <a:prstGeom prst="rect">
              <a:avLst/>
            </a:prstGeom>
          </p:spPr>
        </p:pic>
        <p:pic>
          <p:nvPicPr>
            <p:cNvPr id="18" name="Picture 17" descr="A red and white sign&#10;&#10;Description automatically generated with low confidence">
              <a:extLst>
                <a:ext uri="{FF2B5EF4-FFF2-40B4-BE49-F238E27FC236}">
                  <a16:creationId xmlns:a16="http://schemas.microsoft.com/office/drawing/2014/main" id="{BFC4ABFD-0FE5-52C4-5C7D-CA52CBB41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2103" y="3055193"/>
              <a:ext cx="1246226" cy="1130132"/>
            </a:xfrm>
            <a:prstGeom prst="rect">
              <a:avLst/>
            </a:prstGeom>
          </p:spPr>
        </p:pic>
      </p:grpSp>
      <p:sp>
        <p:nvSpPr>
          <p:cNvPr id="20" name="TextBox 19">
            <a:extLst>
              <a:ext uri="{FF2B5EF4-FFF2-40B4-BE49-F238E27FC236}">
                <a16:creationId xmlns:a16="http://schemas.microsoft.com/office/drawing/2014/main" id="{BF305FE9-F61D-5475-016E-09820100BC37}"/>
              </a:ext>
            </a:extLst>
          </p:cNvPr>
          <p:cNvSpPr txBox="1"/>
          <p:nvPr/>
        </p:nvSpPr>
        <p:spPr>
          <a:xfrm>
            <a:off x="4698493" y="6024701"/>
            <a:ext cx="2887868" cy="369332"/>
          </a:xfrm>
          <a:prstGeom prst="rect">
            <a:avLst/>
          </a:prstGeom>
          <a:noFill/>
        </p:spPr>
        <p:txBody>
          <a:bodyPr wrap="square">
            <a:spAutoFit/>
          </a:bodyPr>
          <a:lstStyle/>
          <a:p>
            <a:r>
              <a:rPr lang="en-RO" dirty="0"/>
              <a:t>https://www.adobe.com/ro/</a:t>
            </a:r>
          </a:p>
        </p:txBody>
      </p:sp>
      <p:sp>
        <p:nvSpPr>
          <p:cNvPr id="23" name="TextBox 22">
            <a:extLst>
              <a:ext uri="{FF2B5EF4-FFF2-40B4-BE49-F238E27FC236}">
                <a16:creationId xmlns:a16="http://schemas.microsoft.com/office/drawing/2014/main" id="{AB1D0B0D-4BC9-048F-BFC8-08DFD6CEF23D}"/>
              </a:ext>
            </a:extLst>
          </p:cNvPr>
          <p:cNvSpPr txBox="1"/>
          <p:nvPr/>
        </p:nvSpPr>
        <p:spPr>
          <a:xfrm>
            <a:off x="834709" y="4494536"/>
            <a:ext cx="2447365" cy="369332"/>
          </a:xfrm>
          <a:prstGeom prst="rect">
            <a:avLst/>
          </a:prstGeom>
          <a:noFill/>
        </p:spPr>
        <p:txBody>
          <a:bodyPr wrap="square">
            <a:spAutoFit/>
          </a:bodyPr>
          <a:lstStyle/>
          <a:p>
            <a:r>
              <a:rPr lang="en-RO" dirty="0"/>
              <a:t>Creativity and Design </a:t>
            </a:r>
          </a:p>
        </p:txBody>
      </p:sp>
      <p:sp>
        <p:nvSpPr>
          <p:cNvPr id="25" name="TextBox 24">
            <a:extLst>
              <a:ext uri="{FF2B5EF4-FFF2-40B4-BE49-F238E27FC236}">
                <a16:creationId xmlns:a16="http://schemas.microsoft.com/office/drawing/2014/main" id="{F261A6CD-D2B6-2607-56A8-529A1ECC6564}"/>
              </a:ext>
            </a:extLst>
          </p:cNvPr>
          <p:cNvSpPr txBox="1"/>
          <p:nvPr/>
        </p:nvSpPr>
        <p:spPr>
          <a:xfrm>
            <a:off x="4397830" y="4494536"/>
            <a:ext cx="3332368" cy="369332"/>
          </a:xfrm>
          <a:prstGeom prst="rect">
            <a:avLst/>
          </a:prstGeom>
          <a:noFill/>
        </p:spPr>
        <p:txBody>
          <a:bodyPr wrap="square">
            <a:spAutoFit/>
          </a:bodyPr>
          <a:lstStyle/>
          <a:p>
            <a:r>
              <a:rPr lang="en-RO" dirty="0"/>
              <a:t>PDF and electronic signatures</a:t>
            </a:r>
          </a:p>
        </p:txBody>
      </p:sp>
      <p:sp>
        <p:nvSpPr>
          <p:cNvPr id="27" name="TextBox 26">
            <a:extLst>
              <a:ext uri="{FF2B5EF4-FFF2-40B4-BE49-F238E27FC236}">
                <a16:creationId xmlns:a16="http://schemas.microsoft.com/office/drawing/2014/main" id="{FD3FD116-3210-E9DE-902F-E39BC1363FE4}"/>
              </a:ext>
            </a:extLst>
          </p:cNvPr>
          <p:cNvSpPr txBox="1"/>
          <p:nvPr/>
        </p:nvSpPr>
        <p:spPr>
          <a:xfrm>
            <a:off x="8752115" y="4488991"/>
            <a:ext cx="2786742" cy="369332"/>
          </a:xfrm>
          <a:prstGeom prst="rect">
            <a:avLst/>
          </a:prstGeom>
          <a:noFill/>
        </p:spPr>
        <p:txBody>
          <a:bodyPr wrap="square">
            <a:spAutoFit/>
          </a:bodyPr>
          <a:lstStyle/>
          <a:p>
            <a:r>
              <a:rPr lang="en-RO" dirty="0"/>
              <a:t>Marketing and commerce</a:t>
            </a:r>
          </a:p>
        </p:txBody>
      </p:sp>
    </p:spTree>
    <p:extLst>
      <p:ext uri="{BB962C8B-B14F-4D97-AF65-F5344CB8AC3E}">
        <p14:creationId xmlns:p14="http://schemas.microsoft.com/office/powerpoint/2010/main" val="1956858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D0123B3-63A6-1375-92F4-556C179235D1}"/>
              </a:ext>
            </a:extLst>
          </p:cNvPr>
          <p:cNvSpPr/>
          <p:nvPr/>
        </p:nvSpPr>
        <p:spPr>
          <a:xfrm>
            <a:off x="4005943" y="1093787"/>
            <a:ext cx="8186057" cy="1821958"/>
          </a:xfrm>
          <a:prstGeom prst="rect">
            <a:avLst/>
          </a:prstGeom>
          <a:solidFill>
            <a:srgbClr val="FFC000">
              <a:alpha val="50000"/>
            </a:srgb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normAutofit fontScale="90000"/>
          </a:bodyPr>
          <a:lstStyle/>
          <a:p>
            <a:r>
              <a:rPr lang="en-RO" dirty="0"/>
              <a:t>Service migration – slowed down due to DNS caches</a:t>
            </a:r>
          </a:p>
        </p:txBody>
      </p:sp>
      <p:grpSp>
        <p:nvGrpSpPr>
          <p:cNvPr id="7" name="Group 6">
            <a:extLst>
              <a:ext uri="{FF2B5EF4-FFF2-40B4-BE49-F238E27FC236}">
                <a16:creationId xmlns:a16="http://schemas.microsoft.com/office/drawing/2014/main" id="{14C0D70B-B6BB-3E4F-213C-957DB5EBEF1A}"/>
              </a:ext>
            </a:extLst>
          </p:cNvPr>
          <p:cNvGrpSpPr/>
          <p:nvPr/>
        </p:nvGrpSpPr>
        <p:grpSpPr>
          <a:xfrm>
            <a:off x="216321" y="1204243"/>
            <a:ext cx="11693622" cy="5282335"/>
            <a:chOff x="216321" y="1204243"/>
            <a:chExt cx="11693622" cy="5282335"/>
          </a:xfrm>
        </p:grpSpPr>
        <p:sp>
          <p:nvSpPr>
            <p:cNvPr id="8" name="Rectangle 7">
              <a:extLst>
                <a:ext uri="{FF2B5EF4-FFF2-40B4-BE49-F238E27FC236}">
                  <a16:creationId xmlns:a16="http://schemas.microsoft.com/office/drawing/2014/main" id="{0E176142-8DE8-4490-EB4F-440A45DBB202}"/>
                </a:ext>
              </a:extLst>
            </p:cNvPr>
            <p:cNvSpPr/>
            <p:nvPr/>
          </p:nvSpPr>
          <p:spPr>
            <a:xfrm>
              <a:off x="9504795" y="1204243"/>
              <a:ext cx="1687940" cy="1583535"/>
            </a:xfrm>
            <a:prstGeom prst="rect">
              <a:avLst/>
            </a:prstGeom>
            <a:solidFill>
              <a:schemeClr val="accent1">
                <a:alpha val="50000"/>
              </a:schemeClr>
            </a:solidFill>
            <a:ln w="28575">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pic>
          <p:nvPicPr>
            <p:cNvPr id="9" name="Picture 8" descr="Google Cloud Load Balancing: How To Choose the Right Load Balancer">
              <a:extLst>
                <a:ext uri="{FF2B5EF4-FFF2-40B4-BE49-F238E27FC236}">
                  <a16:creationId xmlns:a16="http://schemas.microsoft.com/office/drawing/2014/main" id="{049265F4-D025-2383-36B4-88492A8AD1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602" t="42599" r="22558" b="32826"/>
            <a:stretch/>
          </p:blipFill>
          <p:spPr bwMode="auto">
            <a:xfrm rot="16200000">
              <a:off x="4532502" y="1370990"/>
              <a:ext cx="1414970" cy="12371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9FFEEB-B6A8-954C-4F0A-932E87F1D5BE}"/>
                </a:ext>
              </a:extLst>
            </p:cNvPr>
            <p:cNvSpPr txBox="1"/>
            <p:nvPr/>
          </p:nvSpPr>
          <p:spPr>
            <a:xfrm>
              <a:off x="352887" y="3193946"/>
              <a:ext cx="2498414" cy="400110"/>
            </a:xfrm>
            <a:prstGeom prst="rect">
              <a:avLst/>
            </a:prstGeom>
            <a:noFill/>
            <a:ln w="19050">
              <a:solidFill>
                <a:schemeClr val="tx1"/>
              </a:solidFill>
            </a:ln>
            <a:effectLst/>
          </p:spPr>
          <p:txBody>
            <a:bodyPr wrap="square" rtlCol="0">
              <a:spAutoFit/>
            </a:bodyPr>
            <a:lstStyle/>
            <a:p>
              <a:r>
                <a:rPr lang="en-GB" sz="2000" b="1" dirty="0"/>
                <a:t>s</a:t>
              </a:r>
              <a:r>
                <a:rPr lang="en-RO" sz="2000" b="1" dirty="0"/>
                <a:t>treaming-app.net</a:t>
              </a:r>
            </a:p>
          </p:txBody>
        </p:sp>
        <p:grpSp>
          <p:nvGrpSpPr>
            <p:cNvPr id="11" name="Group 10">
              <a:extLst>
                <a:ext uri="{FF2B5EF4-FFF2-40B4-BE49-F238E27FC236}">
                  <a16:creationId xmlns:a16="http://schemas.microsoft.com/office/drawing/2014/main" id="{0A433B0C-7991-5848-DF09-55CBA4010EBB}"/>
                </a:ext>
              </a:extLst>
            </p:cNvPr>
            <p:cNvGrpSpPr/>
            <p:nvPr/>
          </p:nvGrpSpPr>
          <p:grpSpPr>
            <a:xfrm>
              <a:off x="5650436" y="2307969"/>
              <a:ext cx="3137152" cy="646286"/>
              <a:chOff x="1905833" y="2177538"/>
              <a:chExt cx="3137152" cy="646286"/>
            </a:xfrm>
            <a:effectLst/>
          </p:grpSpPr>
          <p:sp>
            <p:nvSpPr>
              <p:cNvPr id="60" name="TextBox 59">
                <a:extLst>
                  <a:ext uri="{FF2B5EF4-FFF2-40B4-BE49-F238E27FC236}">
                    <a16:creationId xmlns:a16="http://schemas.microsoft.com/office/drawing/2014/main" id="{786CD8C7-DF83-CBD1-2585-34C9A822CC12}"/>
                  </a:ext>
                </a:extLst>
              </p:cNvPr>
              <p:cNvSpPr txBox="1"/>
              <p:nvPr/>
            </p:nvSpPr>
            <p:spPr>
              <a:xfrm>
                <a:off x="1905833" y="2177538"/>
                <a:ext cx="3137152" cy="369332"/>
              </a:xfrm>
              <a:prstGeom prst="rect">
                <a:avLst/>
              </a:prstGeom>
              <a:noFill/>
              <a:effectLst/>
            </p:spPr>
            <p:txBody>
              <a:bodyPr wrap="square" rtlCol="0">
                <a:spAutoFit/>
              </a:bodyPr>
              <a:lstStyle/>
              <a:p>
                <a:r>
                  <a:rPr lang="en-GB" b="1" dirty="0"/>
                  <a:t>region1.s</a:t>
                </a:r>
                <a:r>
                  <a:rPr lang="en-RO" b="1" dirty="0"/>
                  <a:t>treaming-app.net</a:t>
                </a:r>
              </a:p>
            </p:txBody>
          </p:sp>
          <p:sp>
            <p:nvSpPr>
              <p:cNvPr id="61" name="TextBox 60">
                <a:extLst>
                  <a:ext uri="{FF2B5EF4-FFF2-40B4-BE49-F238E27FC236}">
                    <a16:creationId xmlns:a16="http://schemas.microsoft.com/office/drawing/2014/main" id="{F202C59E-5AD7-FE75-5A16-E2CFF7263DAB}"/>
                  </a:ext>
                </a:extLst>
              </p:cNvPr>
              <p:cNvSpPr txBox="1"/>
              <p:nvPr/>
            </p:nvSpPr>
            <p:spPr>
              <a:xfrm>
                <a:off x="2521247" y="2454492"/>
                <a:ext cx="1470191" cy="369332"/>
              </a:xfrm>
              <a:prstGeom prst="rect">
                <a:avLst/>
              </a:prstGeom>
              <a:noFill/>
              <a:effectLst/>
            </p:spPr>
            <p:txBody>
              <a:bodyPr wrap="square" rtlCol="0">
                <a:spAutoFit/>
              </a:bodyPr>
              <a:lstStyle/>
              <a:p>
                <a:r>
                  <a:rPr lang="en-GB" i="1" dirty="0">
                    <a:solidFill>
                      <a:schemeClr val="bg2">
                        <a:lumMod val="25000"/>
                      </a:schemeClr>
                    </a:solidFill>
                  </a:rPr>
                  <a:t>Cluster1 LB</a:t>
                </a:r>
                <a:endParaRPr lang="en-RO" i="1" dirty="0">
                  <a:solidFill>
                    <a:schemeClr val="bg2">
                      <a:lumMod val="25000"/>
                    </a:schemeClr>
                  </a:solidFill>
                </a:endParaRPr>
              </a:p>
            </p:txBody>
          </p:sp>
        </p:grpSp>
        <p:grpSp>
          <p:nvGrpSpPr>
            <p:cNvPr id="12" name="Group 11">
              <a:extLst>
                <a:ext uri="{FF2B5EF4-FFF2-40B4-BE49-F238E27FC236}">
                  <a16:creationId xmlns:a16="http://schemas.microsoft.com/office/drawing/2014/main" id="{65108CF1-BDA1-590C-CC1E-D1ECCC78F9A5}"/>
                </a:ext>
              </a:extLst>
            </p:cNvPr>
            <p:cNvGrpSpPr/>
            <p:nvPr/>
          </p:nvGrpSpPr>
          <p:grpSpPr>
            <a:xfrm>
              <a:off x="5121308" y="4154516"/>
              <a:ext cx="3137152" cy="627905"/>
              <a:chOff x="1643194" y="2929191"/>
              <a:chExt cx="3137152" cy="627905"/>
            </a:xfrm>
            <a:effectLst/>
          </p:grpSpPr>
          <p:sp>
            <p:nvSpPr>
              <p:cNvPr id="58" name="TextBox 57">
                <a:extLst>
                  <a:ext uri="{FF2B5EF4-FFF2-40B4-BE49-F238E27FC236}">
                    <a16:creationId xmlns:a16="http://schemas.microsoft.com/office/drawing/2014/main" id="{3A46754C-6D53-70BA-E3BF-D174DB5E87A9}"/>
                  </a:ext>
                </a:extLst>
              </p:cNvPr>
              <p:cNvSpPr txBox="1"/>
              <p:nvPr/>
            </p:nvSpPr>
            <p:spPr>
              <a:xfrm>
                <a:off x="1643194" y="2929191"/>
                <a:ext cx="3137152" cy="369332"/>
              </a:xfrm>
              <a:prstGeom prst="rect">
                <a:avLst/>
              </a:prstGeom>
              <a:noFill/>
            </p:spPr>
            <p:txBody>
              <a:bodyPr wrap="square" rtlCol="0">
                <a:spAutoFit/>
              </a:bodyPr>
              <a:lstStyle/>
              <a:p>
                <a:r>
                  <a:rPr lang="en-GB" b="1" dirty="0"/>
                  <a:t>region2.s</a:t>
                </a:r>
                <a:r>
                  <a:rPr lang="en-RO" b="1" dirty="0"/>
                  <a:t>treaming-app.net</a:t>
                </a:r>
              </a:p>
            </p:txBody>
          </p:sp>
          <p:sp>
            <p:nvSpPr>
              <p:cNvPr id="59" name="TextBox 58">
                <a:extLst>
                  <a:ext uri="{FF2B5EF4-FFF2-40B4-BE49-F238E27FC236}">
                    <a16:creationId xmlns:a16="http://schemas.microsoft.com/office/drawing/2014/main" id="{86EC2045-3FB7-911F-3522-F1F7DF913EC5}"/>
                  </a:ext>
                </a:extLst>
              </p:cNvPr>
              <p:cNvSpPr txBox="1"/>
              <p:nvPr/>
            </p:nvSpPr>
            <p:spPr>
              <a:xfrm>
                <a:off x="2332076" y="3187764"/>
                <a:ext cx="1468237" cy="369332"/>
              </a:xfrm>
              <a:prstGeom prst="rect">
                <a:avLst/>
              </a:prstGeom>
              <a:noFill/>
              <a:effectLst/>
            </p:spPr>
            <p:txBody>
              <a:bodyPr wrap="square" rtlCol="0">
                <a:spAutoFit/>
              </a:bodyPr>
              <a:lstStyle/>
              <a:p>
                <a:r>
                  <a:rPr lang="en-GB" i="1" dirty="0">
                    <a:solidFill>
                      <a:schemeClr val="bg2">
                        <a:lumMod val="25000"/>
                      </a:schemeClr>
                    </a:solidFill>
                  </a:rPr>
                  <a:t>Cluster2 LB</a:t>
                </a:r>
                <a:endParaRPr lang="en-RO" i="1" dirty="0">
                  <a:solidFill>
                    <a:schemeClr val="bg2">
                      <a:lumMod val="25000"/>
                    </a:schemeClr>
                  </a:solidFill>
                </a:endParaRPr>
              </a:p>
            </p:txBody>
          </p:sp>
        </p:grpSp>
        <p:grpSp>
          <p:nvGrpSpPr>
            <p:cNvPr id="13" name="Group 12">
              <a:extLst>
                <a:ext uri="{FF2B5EF4-FFF2-40B4-BE49-F238E27FC236}">
                  <a16:creationId xmlns:a16="http://schemas.microsoft.com/office/drawing/2014/main" id="{E4C87983-2C53-6894-9D94-D15CF1E18D50}"/>
                </a:ext>
              </a:extLst>
            </p:cNvPr>
            <p:cNvGrpSpPr/>
            <p:nvPr/>
          </p:nvGrpSpPr>
          <p:grpSpPr>
            <a:xfrm>
              <a:off x="4918730" y="5836452"/>
              <a:ext cx="3137152" cy="650126"/>
              <a:chOff x="1712645" y="3517536"/>
              <a:chExt cx="3137152" cy="650126"/>
            </a:xfrm>
            <a:effectLst/>
          </p:grpSpPr>
          <p:sp>
            <p:nvSpPr>
              <p:cNvPr id="56" name="TextBox 55">
                <a:extLst>
                  <a:ext uri="{FF2B5EF4-FFF2-40B4-BE49-F238E27FC236}">
                    <a16:creationId xmlns:a16="http://schemas.microsoft.com/office/drawing/2014/main" id="{ADE64135-B417-7C4E-9C5A-0D86CFCFD3FB}"/>
                  </a:ext>
                </a:extLst>
              </p:cNvPr>
              <p:cNvSpPr txBox="1"/>
              <p:nvPr/>
            </p:nvSpPr>
            <p:spPr>
              <a:xfrm>
                <a:off x="1712645" y="3517536"/>
                <a:ext cx="3137152" cy="369332"/>
              </a:xfrm>
              <a:prstGeom prst="rect">
                <a:avLst/>
              </a:prstGeom>
              <a:noFill/>
              <a:effectLst/>
            </p:spPr>
            <p:txBody>
              <a:bodyPr wrap="square" rtlCol="0">
                <a:spAutoFit/>
              </a:bodyPr>
              <a:lstStyle/>
              <a:p>
                <a:r>
                  <a:rPr lang="en-GB" b="1" dirty="0"/>
                  <a:t>region3.s</a:t>
                </a:r>
                <a:r>
                  <a:rPr lang="en-RO" b="1" dirty="0"/>
                  <a:t>treaming-app.net</a:t>
                </a:r>
              </a:p>
            </p:txBody>
          </p:sp>
          <p:sp>
            <p:nvSpPr>
              <p:cNvPr id="57" name="TextBox 56">
                <a:extLst>
                  <a:ext uri="{FF2B5EF4-FFF2-40B4-BE49-F238E27FC236}">
                    <a16:creationId xmlns:a16="http://schemas.microsoft.com/office/drawing/2014/main" id="{447D5A31-F8F2-7439-3993-4A72E457ECFE}"/>
                  </a:ext>
                </a:extLst>
              </p:cNvPr>
              <p:cNvSpPr txBox="1"/>
              <p:nvPr/>
            </p:nvSpPr>
            <p:spPr>
              <a:xfrm>
                <a:off x="2339608" y="3798330"/>
                <a:ext cx="1453040" cy="369332"/>
              </a:xfrm>
              <a:prstGeom prst="rect">
                <a:avLst/>
              </a:prstGeom>
              <a:noFill/>
            </p:spPr>
            <p:txBody>
              <a:bodyPr wrap="square" rtlCol="0">
                <a:spAutoFit/>
              </a:bodyPr>
              <a:lstStyle/>
              <a:p>
                <a:r>
                  <a:rPr lang="en-GB" i="1" dirty="0">
                    <a:solidFill>
                      <a:schemeClr val="bg2">
                        <a:lumMod val="25000"/>
                      </a:schemeClr>
                    </a:solidFill>
                  </a:rPr>
                  <a:t>Cluster3 LB</a:t>
                </a:r>
                <a:endParaRPr lang="en-RO" i="1" dirty="0">
                  <a:solidFill>
                    <a:schemeClr val="bg2">
                      <a:lumMod val="25000"/>
                    </a:schemeClr>
                  </a:solidFill>
                </a:endParaRPr>
              </a:p>
            </p:txBody>
          </p:sp>
        </p:grpSp>
        <p:grpSp>
          <p:nvGrpSpPr>
            <p:cNvPr id="14" name="Group 13">
              <a:extLst>
                <a:ext uri="{FF2B5EF4-FFF2-40B4-BE49-F238E27FC236}">
                  <a16:creationId xmlns:a16="http://schemas.microsoft.com/office/drawing/2014/main" id="{11B5395F-0C8E-71AA-0BC5-9E9D6C80EDC5}"/>
                </a:ext>
              </a:extLst>
            </p:cNvPr>
            <p:cNvGrpSpPr/>
            <p:nvPr/>
          </p:nvGrpSpPr>
          <p:grpSpPr>
            <a:xfrm>
              <a:off x="8324178" y="4710508"/>
              <a:ext cx="1687940" cy="1583535"/>
              <a:chOff x="9504795" y="4710508"/>
              <a:chExt cx="1687940" cy="1583535"/>
            </a:xfrm>
          </p:grpSpPr>
          <p:sp>
            <p:nvSpPr>
              <p:cNvPr id="50" name="Rectangle 49">
                <a:extLst>
                  <a:ext uri="{FF2B5EF4-FFF2-40B4-BE49-F238E27FC236}">
                    <a16:creationId xmlns:a16="http://schemas.microsoft.com/office/drawing/2014/main" id="{56AEDD50-B86B-3FBF-F539-EAC3C89F1BBE}"/>
                  </a:ext>
                </a:extLst>
              </p:cNvPr>
              <p:cNvSpPr/>
              <p:nvPr/>
            </p:nvSpPr>
            <p:spPr>
              <a:xfrm>
                <a:off x="9504795" y="4710508"/>
                <a:ext cx="1687940" cy="1583535"/>
              </a:xfrm>
              <a:prstGeom prst="rect">
                <a:avLst/>
              </a:prstGeom>
              <a:solidFill>
                <a:schemeClr val="accent1">
                  <a:alpha val="50000"/>
                </a:schemeClr>
              </a:solidFill>
              <a:ln w="28575">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grpSp>
            <p:nvGrpSpPr>
              <p:cNvPr id="51" name="Group 50">
                <a:extLst>
                  <a:ext uri="{FF2B5EF4-FFF2-40B4-BE49-F238E27FC236}">
                    <a16:creationId xmlns:a16="http://schemas.microsoft.com/office/drawing/2014/main" id="{11BB7CC3-BD8D-BBE1-3274-CA4C1D45BC26}"/>
                  </a:ext>
                </a:extLst>
              </p:cNvPr>
              <p:cNvGrpSpPr/>
              <p:nvPr/>
            </p:nvGrpSpPr>
            <p:grpSpPr>
              <a:xfrm>
                <a:off x="9587384" y="4717959"/>
                <a:ext cx="1541406" cy="1504601"/>
                <a:chOff x="9846472" y="3457269"/>
                <a:chExt cx="1997830" cy="1944443"/>
              </a:xfrm>
            </p:grpSpPr>
            <p:pic>
              <p:nvPicPr>
                <p:cNvPr id="52" name="Picture 2" descr="How to set up a serious Kubernetes terminal">
                  <a:extLst>
                    <a:ext uri="{FF2B5EF4-FFF2-40B4-BE49-F238E27FC236}">
                      <a16:creationId xmlns:a16="http://schemas.microsoft.com/office/drawing/2014/main" id="{58559741-8030-9EB8-AB8C-C969CD073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6472" y="388381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ow to set up a serious Kubernetes terminal">
                  <a:extLst>
                    <a:ext uri="{FF2B5EF4-FFF2-40B4-BE49-F238E27FC236}">
                      <a16:creationId xmlns:a16="http://schemas.microsoft.com/office/drawing/2014/main" id="{FD0FCDA9-5C3B-8EC0-4444-4D5C51381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7175" y="3457269"/>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ow to set up a serious Kubernetes terminal">
                  <a:extLst>
                    <a:ext uri="{FF2B5EF4-FFF2-40B4-BE49-F238E27FC236}">
                      <a16:creationId xmlns:a16="http://schemas.microsoft.com/office/drawing/2014/main" id="{ADB40966-906C-FE1D-B470-44A591D6A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599" y="426714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ow to set up a serious Kubernetes terminal">
                  <a:extLst>
                    <a:ext uri="{FF2B5EF4-FFF2-40B4-BE49-F238E27FC236}">
                      <a16:creationId xmlns:a16="http://schemas.microsoft.com/office/drawing/2014/main" id="{6C461BD8-BE78-AD65-47D7-5517EF017C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96" y="4631009"/>
                  <a:ext cx="770703" cy="77070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a:extLst>
                <a:ext uri="{FF2B5EF4-FFF2-40B4-BE49-F238E27FC236}">
                  <a16:creationId xmlns:a16="http://schemas.microsoft.com/office/drawing/2014/main" id="{76BC7B2B-A6A6-1E39-80AF-A4AB914B7D2E}"/>
                </a:ext>
              </a:extLst>
            </p:cNvPr>
            <p:cNvGrpSpPr/>
            <p:nvPr/>
          </p:nvGrpSpPr>
          <p:grpSpPr>
            <a:xfrm>
              <a:off x="8902912" y="2990017"/>
              <a:ext cx="1687940" cy="1583535"/>
              <a:chOff x="9504795" y="2990017"/>
              <a:chExt cx="1687940" cy="1583535"/>
            </a:xfrm>
          </p:grpSpPr>
          <p:sp>
            <p:nvSpPr>
              <p:cNvPr id="44" name="Rectangle 43">
                <a:extLst>
                  <a:ext uri="{FF2B5EF4-FFF2-40B4-BE49-F238E27FC236}">
                    <a16:creationId xmlns:a16="http://schemas.microsoft.com/office/drawing/2014/main" id="{F3EC3343-C208-F7FB-DB0F-55FA6B6D43EA}"/>
                  </a:ext>
                </a:extLst>
              </p:cNvPr>
              <p:cNvSpPr/>
              <p:nvPr/>
            </p:nvSpPr>
            <p:spPr>
              <a:xfrm>
                <a:off x="9504795" y="2990017"/>
                <a:ext cx="1687940" cy="1583535"/>
              </a:xfrm>
              <a:prstGeom prst="rect">
                <a:avLst/>
              </a:prstGeom>
              <a:solidFill>
                <a:schemeClr val="accent1">
                  <a:alpha val="50000"/>
                </a:schemeClr>
              </a:solidFill>
              <a:ln w="28575">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grpSp>
            <p:nvGrpSpPr>
              <p:cNvPr id="45" name="Group 44">
                <a:extLst>
                  <a:ext uri="{FF2B5EF4-FFF2-40B4-BE49-F238E27FC236}">
                    <a16:creationId xmlns:a16="http://schemas.microsoft.com/office/drawing/2014/main" id="{F45ECF5D-C6F5-1D07-E0A4-81D832CA4D3C}"/>
                  </a:ext>
                </a:extLst>
              </p:cNvPr>
              <p:cNvGrpSpPr/>
              <p:nvPr/>
            </p:nvGrpSpPr>
            <p:grpSpPr>
              <a:xfrm>
                <a:off x="9585611" y="3014281"/>
                <a:ext cx="1541406" cy="1504602"/>
                <a:chOff x="9846472" y="3513541"/>
                <a:chExt cx="1997830" cy="1944444"/>
              </a:xfrm>
            </p:grpSpPr>
            <p:pic>
              <p:nvPicPr>
                <p:cNvPr id="46" name="Picture 2" descr="How to set up a serious Kubernetes terminal">
                  <a:extLst>
                    <a:ext uri="{FF2B5EF4-FFF2-40B4-BE49-F238E27FC236}">
                      <a16:creationId xmlns:a16="http://schemas.microsoft.com/office/drawing/2014/main" id="{7640C634-2A57-EE4E-6BAC-4234BC9FA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6472" y="3940083"/>
                  <a:ext cx="770703" cy="77070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ow to set up a serious Kubernetes terminal">
                  <a:extLst>
                    <a:ext uri="{FF2B5EF4-FFF2-40B4-BE49-F238E27FC236}">
                      <a16:creationId xmlns:a16="http://schemas.microsoft.com/office/drawing/2014/main" id="{30C0AF97-F2DC-0AF0-97E4-5D844F941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7175" y="3513541"/>
                  <a:ext cx="770703" cy="77070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ow to set up a serious Kubernetes terminal">
                  <a:extLst>
                    <a:ext uri="{FF2B5EF4-FFF2-40B4-BE49-F238E27FC236}">
                      <a16:creationId xmlns:a16="http://schemas.microsoft.com/office/drawing/2014/main" id="{E3F7A581-7E80-18FB-4ACC-9539CB0F3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599" y="4323414"/>
                  <a:ext cx="770703" cy="77070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ow to set up a serious Kubernetes terminal">
                  <a:extLst>
                    <a:ext uri="{FF2B5EF4-FFF2-40B4-BE49-F238E27FC236}">
                      <a16:creationId xmlns:a16="http://schemas.microsoft.com/office/drawing/2014/main" id="{AD4FE33C-C82C-AC63-1E2D-66C34186E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95" y="4687283"/>
                  <a:ext cx="770703" cy="77070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 name="Group 15">
              <a:extLst>
                <a:ext uri="{FF2B5EF4-FFF2-40B4-BE49-F238E27FC236}">
                  <a16:creationId xmlns:a16="http://schemas.microsoft.com/office/drawing/2014/main" id="{8DF12B38-0A48-EDA2-BBE8-AE991DADD76A}"/>
                </a:ext>
              </a:extLst>
            </p:cNvPr>
            <p:cNvGrpSpPr/>
            <p:nvPr/>
          </p:nvGrpSpPr>
          <p:grpSpPr>
            <a:xfrm>
              <a:off x="9581092" y="1231043"/>
              <a:ext cx="1541406" cy="1504601"/>
              <a:chOff x="9846472" y="3457269"/>
              <a:chExt cx="1997830" cy="1944443"/>
            </a:xfrm>
          </p:grpSpPr>
          <p:pic>
            <p:nvPicPr>
              <p:cNvPr id="40" name="Picture 2" descr="How to set up a serious Kubernetes terminal">
                <a:extLst>
                  <a:ext uri="{FF2B5EF4-FFF2-40B4-BE49-F238E27FC236}">
                    <a16:creationId xmlns:a16="http://schemas.microsoft.com/office/drawing/2014/main" id="{A34E2A06-8E4F-61A6-34B4-57BEE6C10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6472" y="388381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ow to set up a serious Kubernetes terminal">
                <a:extLst>
                  <a:ext uri="{FF2B5EF4-FFF2-40B4-BE49-F238E27FC236}">
                    <a16:creationId xmlns:a16="http://schemas.microsoft.com/office/drawing/2014/main" id="{6A86CFC7-73FD-3A7D-F940-D76D3B6BF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7175" y="3457269"/>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ow to set up a serious Kubernetes terminal">
                <a:extLst>
                  <a:ext uri="{FF2B5EF4-FFF2-40B4-BE49-F238E27FC236}">
                    <a16:creationId xmlns:a16="http://schemas.microsoft.com/office/drawing/2014/main" id="{194EDE64-3D17-C25E-CA14-B11B59C65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599" y="426714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ow to set up a serious Kubernetes terminal">
                <a:extLst>
                  <a:ext uri="{FF2B5EF4-FFF2-40B4-BE49-F238E27FC236}">
                    <a16:creationId xmlns:a16="http://schemas.microsoft.com/office/drawing/2014/main" id="{4E1DA1EE-FE4B-A93B-35E1-FB0350077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96" y="4631009"/>
                <a:ext cx="770703" cy="770703"/>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6" descr="icon-user-default - Axium Radon Mitigations">
              <a:extLst>
                <a:ext uri="{FF2B5EF4-FFF2-40B4-BE49-F238E27FC236}">
                  <a16:creationId xmlns:a16="http://schemas.microsoft.com/office/drawing/2014/main" id="{FE94C4B2-7524-A577-5026-CCEEBEFCA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87" y="1483404"/>
              <a:ext cx="688010" cy="6880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DA7E0F5-B2EC-4D7B-B83F-081BFE616DFC}"/>
                </a:ext>
              </a:extLst>
            </p:cNvPr>
            <p:cNvSpPr txBox="1"/>
            <p:nvPr/>
          </p:nvSpPr>
          <p:spPr>
            <a:xfrm>
              <a:off x="216321" y="3687390"/>
              <a:ext cx="2744509" cy="830997"/>
            </a:xfrm>
            <a:prstGeom prst="rect">
              <a:avLst/>
            </a:prstGeom>
            <a:noFill/>
            <a:ln>
              <a:noFill/>
            </a:ln>
          </p:spPr>
          <p:txBody>
            <a:bodyPr wrap="square" rtlCol="0">
              <a:spAutoFit/>
            </a:bodyPr>
            <a:lstStyle/>
            <a:p>
              <a:pPr algn="ctr"/>
              <a:r>
                <a:rPr lang="en-GB" sz="1600" i="1" dirty="0">
                  <a:ln>
                    <a:solidFill>
                      <a:schemeClr val="accent6">
                        <a:lumMod val="50000"/>
                      </a:schemeClr>
                    </a:solidFill>
                  </a:ln>
                  <a:solidFill>
                    <a:srgbClr val="002060"/>
                  </a:solidFill>
                </a:rPr>
                <a:t>Directional load balancing based on geolocation and source IP</a:t>
              </a:r>
              <a:endParaRPr lang="en-RO" sz="1600" i="1" dirty="0">
                <a:ln>
                  <a:solidFill>
                    <a:schemeClr val="accent6">
                      <a:lumMod val="50000"/>
                    </a:schemeClr>
                  </a:solidFill>
                </a:ln>
                <a:solidFill>
                  <a:srgbClr val="002060"/>
                </a:solidFill>
              </a:endParaRPr>
            </a:p>
          </p:txBody>
        </p:sp>
        <p:cxnSp>
          <p:nvCxnSpPr>
            <p:cNvPr id="19" name="Straight Arrow Connector 18">
              <a:extLst>
                <a:ext uri="{FF2B5EF4-FFF2-40B4-BE49-F238E27FC236}">
                  <a16:creationId xmlns:a16="http://schemas.microsoft.com/office/drawing/2014/main" id="{FD649123-21EE-D4B9-97DC-34CABC873A53}"/>
                </a:ext>
              </a:extLst>
            </p:cNvPr>
            <p:cNvCxnSpPr>
              <a:stCxn id="17" idx="2"/>
            </p:cNvCxnSpPr>
            <p:nvPr/>
          </p:nvCxnSpPr>
          <p:spPr>
            <a:xfrm flipH="1">
              <a:off x="694481" y="2171414"/>
              <a:ext cx="2411" cy="10225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AB0D8D-63D6-28BF-6ED3-9EB374F583B2}"/>
                </a:ext>
              </a:extLst>
            </p:cNvPr>
            <p:cNvCxnSpPr>
              <a:cxnSpLocks/>
              <a:stCxn id="10" idx="3"/>
              <a:endCxn id="9" idx="0"/>
            </p:cNvCxnSpPr>
            <p:nvPr/>
          </p:nvCxnSpPr>
          <p:spPr>
            <a:xfrm flipV="1">
              <a:off x="2851301" y="1989563"/>
              <a:ext cx="1770114" cy="14044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91B25C8-2873-D3FE-A4D0-4E9ECED16615}"/>
                </a:ext>
              </a:extLst>
            </p:cNvPr>
            <p:cNvCxnSpPr>
              <a:cxnSpLocks/>
              <a:stCxn id="10" idx="3"/>
              <a:endCxn id="25" idx="0"/>
            </p:cNvCxnSpPr>
            <p:nvPr/>
          </p:nvCxnSpPr>
          <p:spPr>
            <a:xfrm>
              <a:off x="2851301" y="3394001"/>
              <a:ext cx="1448857" cy="3485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1B03C51-3333-5272-E4CE-9D3DC1D18D3F}"/>
                </a:ext>
              </a:extLst>
            </p:cNvPr>
            <p:cNvCxnSpPr>
              <a:cxnSpLocks/>
              <a:stCxn id="10" idx="3"/>
              <a:endCxn id="24" idx="0"/>
            </p:cNvCxnSpPr>
            <p:nvPr/>
          </p:nvCxnSpPr>
          <p:spPr>
            <a:xfrm>
              <a:off x="2851301" y="3394001"/>
              <a:ext cx="1065993" cy="2120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AB5563-FCF7-9765-ECB2-881D040995F4}"/>
                </a:ext>
              </a:extLst>
            </p:cNvPr>
            <p:cNvCxnSpPr>
              <a:cxnSpLocks/>
              <a:stCxn id="9" idx="2"/>
              <a:endCxn id="40" idx="1"/>
            </p:cNvCxnSpPr>
            <p:nvPr/>
          </p:nvCxnSpPr>
          <p:spPr>
            <a:xfrm flipV="1">
              <a:off x="5858560" y="1859282"/>
              <a:ext cx="3722532" cy="1302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4" name="Picture 8" descr="Google Cloud Load Balancing: How To Choose the Right Load Balancer">
              <a:extLst>
                <a:ext uri="{FF2B5EF4-FFF2-40B4-BE49-F238E27FC236}">
                  <a16:creationId xmlns:a16="http://schemas.microsoft.com/office/drawing/2014/main" id="{3A9092CE-41ED-B387-C1DF-FCC97D78E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602" t="42599" r="22558" b="32826"/>
            <a:stretch/>
          </p:blipFill>
          <p:spPr bwMode="auto">
            <a:xfrm rot="16200000">
              <a:off x="3828381" y="4895737"/>
              <a:ext cx="1414970" cy="12371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Google Cloud Load Balancing: How To Choose the Right Load Balancer">
              <a:extLst>
                <a:ext uri="{FF2B5EF4-FFF2-40B4-BE49-F238E27FC236}">
                  <a16:creationId xmlns:a16="http://schemas.microsoft.com/office/drawing/2014/main" id="{DDFADEC2-A0C4-1C2A-7807-F0703C4419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602" t="42599" r="22558" b="32826"/>
            <a:stretch/>
          </p:blipFill>
          <p:spPr bwMode="auto">
            <a:xfrm rot="16200000">
              <a:off x="4211245" y="3123973"/>
              <a:ext cx="1414970" cy="123714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33DBF923-E2D5-850F-B070-796A0DC397A5}"/>
                </a:ext>
              </a:extLst>
            </p:cNvPr>
            <p:cNvCxnSpPr>
              <a:cxnSpLocks/>
              <a:stCxn id="25" idx="2"/>
              <a:endCxn id="49" idx="1"/>
            </p:cNvCxnSpPr>
            <p:nvPr/>
          </p:nvCxnSpPr>
          <p:spPr>
            <a:xfrm>
              <a:off x="5537303" y="3742546"/>
              <a:ext cx="3798574" cy="478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6B84C3-2623-5AE1-B888-B7F5F97BF991}"/>
                </a:ext>
              </a:extLst>
            </p:cNvPr>
            <p:cNvCxnSpPr>
              <a:cxnSpLocks/>
              <a:stCxn id="24" idx="2"/>
              <a:endCxn id="52" idx="1"/>
            </p:cNvCxnSpPr>
            <p:nvPr/>
          </p:nvCxnSpPr>
          <p:spPr>
            <a:xfrm flipV="1">
              <a:off x="5154439" y="5346198"/>
              <a:ext cx="3252328" cy="1681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4FD9CD-20E7-6B84-D09D-781985E4E2DB}"/>
                </a:ext>
              </a:extLst>
            </p:cNvPr>
            <p:cNvCxnSpPr>
              <a:cxnSpLocks/>
              <a:stCxn id="9" idx="2"/>
              <a:endCxn id="41" idx="1"/>
            </p:cNvCxnSpPr>
            <p:nvPr/>
          </p:nvCxnSpPr>
          <p:spPr>
            <a:xfrm flipV="1">
              <a:off x="5858560" y="1529226"/>
              <a:ext cx="4317160" cy="4603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C6C6B2-59BD-55F8-30DF-72085C7E2C06}"/>
                </a:ext>
              </a:extLst>
            </p:cNvPr>
            <p:cNvCxnSpPr>
              <a:cxnSpLocks/>
              <a:stCxn id="9" idx="2"/>
              <a:endCxn id="43" idx="1"/>
            </p:cNvCxnSpPr>
            <p:nvPr/>
          </p:nvCxnSpPr>
          <p:spPr>
            <a:xfrm>
              <a:off x="5858560" y="1989562"/>
              <a:ext cx="4074681" cy="447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152EF9-DEF1-3D85-CD2C-5A3DFE99FBBE}"/>
                </a:ext>
              </a:extLst>
            </p:cNvPr>
            <p:cNvCxnSpPr>
              <a:cxnSpLocks/>
              <a:stCxn id="9" idx="2"/>
              <a:endCxn id="42" idx="1"/>
            </p:cNvCxnSpPr>
            <p:nvPr/>
          </p:nvCxnSpPr>
          <p:spPr>
            <a:xfrm>
              <a:off x="5858560" y="1989562"/>
              <a:ext cx="4669310" cy="1663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4D4230A-CF62-7E6C-F043-EA64A2CDB9E9}"/>
                </a:ext>
              </a:extLst>
            </p:cNvPr>
            <p:cNvCxnSpPr>
              <a:cxnSpLocks/>
              <a:stCxn id="25" idx="2"/>
              <a:endCxn id="46" idx="1"/>
            </p:cNvCxnSpPr>
            <p:nvPr/>
          </p:nvCxnSpPr>
          <p:spPr>
            <a:xfrm flipV="1">
              <a:off x="5537303" y="3642520"/>
              <a:ext cx="3446425" cy="1000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6D97263-A926-E5B8-7A4A-BC47745FA94B}"/>
                </a:ext>
              </a:extLst>
            </p:cNvPr>
            <p:cNvCxnSpPr>
              <a:cxnSpLocks/>
              <a:stCxn id="25" idx="2"/>
              <a:endCxn id="47" idx="1"/>
            </p:cNvCxnSpPr>
            <p:nvPr/>
          </p:nvCxnSpPr>
          <p:spPr>
            <a:xfrm flipV="1">
              <a:off x="5537303" y="3312464"/>
              <a:ext cx="4041053" cy="4300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212553D-58F5-9DCA-A84F-1806C8DD420D}"/>
                </a:ext>
              </a:extLst>
            </p:cNvPr>
            <p:cNvCxnSpPr>
              <a:cxnSpLocks/>
              <a:stCxn id="25" idx="2"/>
              <a:endCxn id="48" idx="1"/>
            </p:cNvCxnSpPr>
            <p:nvPr/>
          </p:nvCxnSpPr>
          <p:spPr>
            <a:xfrm>
              <a:off x="5537303" y="3742546"/>
              <a:ext cx="4393203" cy="196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56CD1EF-BC77-322C-4AA3-67425347C003}"/>
                </a:ext>
              </a:extLst>
            </p:cNvPr>
            <p:cNvCxnSpPr>
              <a:cxnSpLocks/>
              <a:stCxn id="24" idx="2"/>
              <a:endCxn id="53" idx="1"/>
            </p:cNvCxnSpPr>
            <p:nvPr/>
          </p:nvCxnSpPr>
          <p:spPr>
            <a:xfrm flipV="1">
              <a:off x="5154439" y="5016142"/>
              <a:ext cx="3846956" cy="4981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D5B20A5-6B2D-6D16-B8A7-00C5590E7194}"/>
                </a:ext>
              </a:extLst>
            </p:cNvPr>
            <p:cNvCxnSpPr>
              <a:cxnSpLocks/>
              <a:stCxn id="24" idx="2"/>
              <a:endCxn id="55" idx="1"/>
            </p:cNvCxnSpPr>
            <p:nvPr/>
          </p:nvCxnSpPr>
          <p:spPr>
            <a:xfrm>
              <a:off x="5154439" y="5514310"/>
              <a:ext cx="3604477" cy="4100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09CE3D4-9ED5-9D2A-2D73-B8ADA9B0F47B}"/>
                </a:ext>
              </a:extLst>
            </p:cNvPr>
            <p:cNvCxnSpPr>
              <a:cxnSpLocks/>
              <a:stCxn id="24" idx="2"/>
              <a:endCxn id="54" idx="1"/>
            </p:cNvCxnSpPr>
            <p:nvPr/>
          </p:nvCxnSpPr>
          <p:spPr>
            <a:xfrm>
              <a:off x="5154439" y="5514310"/>
              <a:ext cx="4199106" cy="1285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3C07F0B-1077-E5DC-B203-ADD9DFD66D4F}"/>
                </a:ext>
              </a:extLst>
            </p:cNvPr>
            <p:cNvSpPr txBox="1"/>
            <p:nvPr/>
          </p:nvSpPr>
          <p:spPr>
            <a:xfrm>
              <a:off x="11364977" y="1827409"/>
              <a:ext cx="544966" cy="400110"/>
            </a:xfrm>
            <a:prstGeom prst="rect">
              <a:avLst/>
            </a:prstGeom>
            <a:noFill/>
            <a:ln w="19050">
              <a:solidFill>
                <a:schemeClr val="tx1"/>
              </a:solidFill>
            </a:ln>
            <a:effectLst/>
          </p:spPr>
          <p:txBody>
            <a:bodyPr wrap="square" rtlCol="0">
              <a:spAutoFit/>
            </a:bodyPr>
            <a:lstStyle/>
            <a:p>
              <a:r>
                <a:rPr lang="en-US" sz="2000" dirty="0"/>
                <a:t>US</a:t>
              </a:r>
              <a:endParaRPr lang="en-RO" sz="2000" dirty="0"/>
            </a:p>
          </p:txBody>
        </p:sp>
        <p:sp>
          <p:nvSpPr>
            <p:cNvPr id="38" name="TextBox 37">
              <a:extLst>
                <a:ext uri="{FF2B5EF4-FFF2-40B4-BE49-F238E27FC236}">
                  <a16:creationId xmlns:a16="http://schemas.microsoft.com/office/drawing/2014/main" id="{BE14AD65-16A0-5680-9BA8-6F670BF7CCA1}"/>
                </a:ext>
              </a:extLst>
            </p:cNvPr>
            <p:cNvSpPr txBox="1"/>
            <p:nvPr/>
          </p:nvSpPr>
          <p:spPr>
            <a:xfrm>
              <a:off x="10777609" y="3495488"/>
              <a:ext cx="1061504" cy="400110"/>
            </a:xfrm>
            <a:prstGeom prst="rect">
              <a:avLst/>
            </a:prstGeom>
            <a:noFill/>
            <a:ln w="19050">
              <a:solidFill>
                <a:schemeClr val="tx1"/>
              </a:solidFill>
            </a:ln>
            <a:effectLst/>
          </p:spPr>
          <p:txBody>
            <a:bodyPr wrap="square" rtlCol="0">
              <a:spAutoFit/>
            </a:bodyPr>
            <a:lstStyle/>
            <a:p>
              <a:r>
                <a:rPr lang="en-US" sz="2000" dirty="0"/>
                <a:t>Europe</a:t>
              </a:r>
              <a:endParaRPr lang="en-RO" sz="2000" dirty="0"/>
            </a:p>
          </p:txBody>
        </p:sp>
        <p:sp>
          <p:nvSpPr>
            <p:cNvPr id="39" name="TextBox 38">
              <a:extLst>
                <a:ext uri="{FF2B5EF4-FFF2-40B4-BE49-F238E27FC236}">
                  <a16:creationId xmlns:a16="http://schemas.microsoft.com/office/drawing/2014/main" id="{51F01F7D-8814-D447-A752-C0656F59CE5D}"/>
                </a:ext>
              </a:extLst>
            </p:cNvPr>
            <p:cNvSpPr txBox="1"/>
            <p:nvPr/>
          </p:nvSpPr>
          <p:spPr>
            <a:xfrm>
              <a:off x="10172984" y="5242707"/>
              <a:ext cx="1191992" cy="400110"/>
            </a:xfrm>
            <a:prstGeom prst="rect">
              <a:avLst/>
            </a:prstGeom>
            <a:noFill/>
            <a:ln w="19050">
              <a:solidFill>
                <a:schemeClr val="tx1"/>
              </a:solidFill>
            </a:ln>
            <a:effectLst/>
          </p:spPr>
          <p:txBody>
            <a:bodyPr wrap="square" rtlCol="0">
              <a:spAutoFit/>
            </a:bodyPr>
            <a:lstStyle/>
            <a:p>
              <a:r>
                <a:rPr lang="en-US" sz="2000" dirty="0"/>
                <a:t>Australia</a:t>
              </a:r>
              <a:endParaRPr lang="en-RO" sz="2000" dirty="0"/>
            </a:p>
          </p:txBody>
        </p:sp>
      </p:grpSp>
      <p:sp>
        <p:nvSpPr>
          <p:cNvPr id="63" name="TextBox 62">
            <a:extLst>
              <a:ext uri="{FF2B5EF4-FFF2-40B4-BE49-F238E27FC236}">
                <a16:creationId xmlns:a16="http://schemas.microsoft.com/office/drawing/2014/main" id="{65E09C2B-9766-9FC3-F817-FB46F515756B}"/>
              </a:ext>
            </a:extLst>
          </p:cNvPr>
          <p:cNvSpPr txBox="1"/>
          <p:nvPr/>
        </p:nvSpPr>
        <p:spPr>
          <a:xfrm>
            <a:off x="1312364" y="1966212"/>
            <a:ext cx="2307376" cy="338554"/>
          </a:xfrm>
          <a:prstGeom prst="rect">
            <a:avLst/>
          </a:prstGeom>
          <a:noFill/>
          <a:ln w="19050">
            <a:solidFill>
              <a:schemeClr val="tx1"/>
            </a:solidFill>
          </a:ln>
        </p:spPr>
        <p:txBody>
          <a:bodyPr wrap="square" rtlCol="0">
            <a:spAutoFit/>
          </a:bodyPr>
          <a:lstStyle/>
          <a:p>
            <a:pPr algn="ctr"/>
            <a:r>
              <a:rPr lang="en-GB" sz="1600" b="1" dirty="0">
                <a:ln>
                  <a:solidFill>
                    <a:schemeClr val="accent6">
                      <a:lumMod val="50000"/>
                    </a:schemeClr>
                  </a:solidFill>
                </a:ln>
                <a:solidFill>
                  <a:srgbClr val="002060"/>
                </a:solidFill>
              </a:rPr>
              <a:t>DNS Record: CNAME</a:t>
            </a:r>
            <a:endParaRPr lang="en-RO" sz="1600" b="1" dirty="0">
              <a:ln>
                <a:solidFill>
                  <a:schemeClr val="accent6">
                    <a:lumMod val="50000"/>
                  </a:schemeClr>
                </a:solidFill>
              </a:ln>
              <a:solidFill>
                <a:srgbClr val="002060"/>
              </a:solidFill>
            </a:endParaRPr>
          </a:p>
        </p:txBody>
      </p:sp>
      <p:cxnSp>
        <p:nvCxnSpPr>
          <p:cNvPr id="65" name="Curved Connector 64">
            <a:extLst>
              <a:ext uri="{FF2B5EF4-FFF2-40B4-BE49-F238E27FC236}">
                <a16:creationId xmlns:a16="http://schemas.microsoft.com/office/drawing/2014/main" id="{C32A1CAE-3950-5142-2110-619437302721}"/>
              </a:ext>
            </a:extLst>
          </p:cNvPr>
          <p:cNvCxnSpPr>
            <a:cxnSpLocks/>
            <a:stCxn id="63" idx="2"/>
          </p:cNvCxnSpPr>
          <p:nvPr/>
        </p:nvCxnSpPr>
        <p:spPr>
          <a:xfrm rot="16200000" flipH="1">
            <a:off x="3966165" y="804652"/>
            <a:ext cx="392282" cy="3392509"/>
          </a:xfrm>
          <a:prstGeom prst="curvedConnector2">
            <a:avLst/>
          </a:prstGeom>
          <a:ln w="28575">
            <a:solidFill>
              <a:schemeClr val="accent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760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normAutofit fontScale="90000"/>
          </a:bodyPr>
          <a:lstStyle/>
          <a:p>
            <a:r>
              <a:rPr lang="en-RO" dirty="0"/>
              <a:t>Service migration – slowed down due to DNS caches</a:t>
            </a:r>
          </a:p>
        </p:txBody>
      </p:sp>
      <p:cxnSp>
        <p:nvCxnSpPr>
          <p:cNvPr id="20" name="Straight Arrow Connector 19">
            <a:extLst>
              <a:ext uri="{FF2B5EF4-FFF2-40B4-BE49-F238E27FC236}">
                <a16:creationId xmlns:a16="http://schemas.microsoft.com/office/drawing/2014/main" id="{89AB0D8D-63D6-28BF-6ED3-9EB374F583B2}"/>
              </a:ext>
            </a:extLst>
          </p:cNvPr>
          <p:cNvCxnSpPr>
            <a:cxnSpLocks/>
            <a:stCxn id="10" idx="3"/>
            <a:endCxn id="9" idx="0"/>
          </p:cNvCxnSpPr>
          <p:nvPr/>
        </p:nvCxnSpPr>
        <p:spPr>
          <a:xfrm>
            <a:off x="4014135" y="2446763"/>
            <a:ext cx="310011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66EB3D93-45B6-0158-2C4E-6DA6054ADD92}"/>
              </a:ext>
            </a:extLst>
          </p:cNvPr>
          <p:cNvGrpSpPr/>
          <p:nvPr/>
        </p:nvGrpSpPr>
        <p:grpSpPr>
          <a:xfrm>
            <a:off x="352887" y="1685478"/>
            <a:ext cx="11571350" cy="1749036"/>
            <a:chOff x="352887" y="1435107"/>
            <a:chExt cx="11571350" cy="1749036"/>
          </a:xfrm>
        </p:grpSpPr>
        <p:sp>
          <p:nvSpPr>
            <p:cNvPr id="61" name="TextBox 60">
              <a:extLst>
                <a:ext uri="{FF2B5EF4-FFF2-40B4-BE49-F238E27FC236}">
                  <a16:creationId xmlns:a16="http://schemas.microsoft.com/office/drawing/2014/main" id="{F202C59E-5AD7-FE75-5A16-E2CFF7263DAB}"/>
                </a:ext>
              </a:extLst>
            </p:cNvPr>
            <p:cNvSpPr txBox="1"/>
            <p:nvPr/>
          </p:nvSpPr>
          <p:spPr>
            <a:xfrm>
              <a:off x="6985144" y="2814811"/>
              <a:ext cx="1856443" cy="369332"/>
            </a:xfrm>
            <a:prstGeom prst="rect">
              <a:avLst/>
            </a:prstGeom>
            <a:noFill/>
            <a:effectLst/>
          </p:spPr>
          <p:txBody>
            <a:bodyPr wrap="square" rtlCol="0">
              <a:spAutoFit/>
            </a:bodyPr>
            <a:lstStyle/>
            <a:p>
              <a:r>
                <a:rPr lang="en-GB" i="1" dirty="0">
                  <a:solidFill>
                    <a:schemeClr val="accent3">
                      <a:lumMod val="50000"/>
                    </a:schemeClr>
                  </a:solidFill>
                </a:rPr>
                <a:t>Cluster</a:t>
              </a:r>
              <a:r>
                <a:rPr lang="en-GB" b="1" i="1" dirty="0">
                  <a:solidFill>
                    <a:schemeClr val="accent3">
                      <a:lumMod val="50000"/>
                    </a:schemeClr>
                  </a:solidFill>
                </a:rPr>
                <a:t>1a</a:t>
              </a:r>
              <a:r>
                <a:rPr lang="en-GB" i="1" dirty="0">
                  <a:solidFill>
                    <a:schemeClr val="accent3">
                      <a:lumMod val="50000"/>
                    </a:schemeClr>
                  </a:solidFill>
                </a:rPr>
                <a:t> LB</a:t>
              </a:r>
              <a:endParaRPr lang="en-RO" i="1" dirty="0">
                <a:solidFill>
                  <a:schemeClr val="accent3">
                    <a:lumMod val="50000"/>
                  </a:schemeClr>
                </a:solidFill>
              </a:endParaRPr>
            </a:p>
          </p:txBody>
        </p:sp>
        <p:grpSp>
          <p:nvGrpSpPr>
            <p:cNvPr id="73" name="Group 72">
              <a:extLst>
                <a:ext uri="{FF2B5EF4-FFF2-40B4-BE49-F238E27FC236}">
                  <a16:creationId xmlns:a16="http://schemas.microsoft.com/office/drawing/2014/main" id="{B7D4BF25-D9A3-7169-F734-26C9C1E3CC7E}"/>
                </a:ext>
              </a:extLst>
            </p:cNvPr>
            <p:cNvGrpSpPr/>
            <p:nvPr/>
          </p:nvGrpSpPr>
          <p:grpSpPr>
            <a:xfrm>
              <a:off x="352887" y="1435107"/>
              <a:ext cx="11571350" cy="1613931"/>
              <a:chOff x="352887" y="1435107"/>
              <a:chExt cx="11571350" cy="1613931"/>
            </a:xfrm>
          </p:grpSpPr>
          <p:sp>
            <p:nvSpPr>
              <p:cNvPr id="8" name="Rectangle 7">
                <a:extLst>
                  <a:ext uri="{FF2B5EF4-FFF2-40B4-BE49-F238E27FC236}">
                    <a16:creationId xmlns:a16="http://schemas.microsoft.com/office/drawing/2014/main" id="{0E176142-8DE8-4490-EB4F-440A45DBB202}"/>
                  </a:ext>
                </a:extLst>
              </p:cNvPr>
              <p:cNvSpPr/>
              <p:nvPr/>
            </p:nvSpPr>
            <p:spPr>
              <a:xfrm>
                <a:off x="9504795" y="1465503"/>
                <a:ext cx="1687940" cy="1583535"/>
              </a:xfrm>
              <a:prstGeom prst="rect">
                <a:avLst/>
              </a:prstGeom>
              <a:solidFill>
                <a:schemeClr val="accent1">
                  <a:alpha val="50000"/>
                </a:schemeClr>
              </a:solidFill>
              <a:ln w="28575">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pic>
            <p:nvPicPr>
              <p:cNvPr id="9" name="Picture 8" descr="Google Cloud Load Balancing: How To Choose the Right Load Balancer">
                <a:extLst>
                  <a:ext uri="{FF2B5EF4-FFF2-40B4-BE49-F238E27FC236}">
                    <a16:creationId xmlns:a16="http://schemas.microsoft.com/office/drawing/2014/main" id="{049265F4-D025-2383-36B4-88492A8AD1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602" t="42599" r="22558" b="32826"/>
              <a:stretch/>
            </p:blipFill>
            <p:spPr bwMode="auto">
              <a:xfrm rot="16200000">
                <a:off x="7025332" y="1577820"/>
                <a:ext cx="1414970" cy="12371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9FFEEB-B6A8-954C-4F0A-932E87F1D5BE}"/>
                  </a:ext>
                </a:extLst>
              </p:cNvPr>
              <p:cNvSpPr txBox="1"/>
              <p:nvPr/>
            </p:nvSpPr>
            <p:spPr>
              <a:xfrm>
                <a:off x="1602051" y="1996337"/>
                <a:ext cx="2412084" cy="400110"/>
              </a:xfrm>
              <a:prstGeom prst="rect">
                <a:avLst/>
              </a:prstGeom>
              <a:noFill/>
              <a:ln w="19050">
                <a:solidFill>
                  <a:schemeClr val="tx1"/>
                </a:solidFill>
              </a:ln>
              <a:effectLst/>
            </p:spPr>
            <p:txBody>
              <a:bodyPr wrap="square" rtlCol="0">
                <a:spAutoFit/>
              </a:bodyPr>
              <a:lstStyle/>
              <a:p>
                <a:r>
                  <a:rPr lang="en-GB" sz="2000" b="1" dirty="0"/>
                  <a:t>s</a:t>
                </a:r>
                <a:r>
                  <a:rPr lang="en-RO" sz="2000" b="1" dirty="0"/>
                  <a:t>treaming-app.net</a:t>
                </a:r>
              </a:p>
            </p:txBody>
          </p:sp>
          <p:grpSp>
            <p:nvGrpSpPr>
              <p:cNvPr id="16" name="Group 15">
                <a:extLst>
                  <a:ext uri="{FF2B5EF4-FFF2-40B4-BE49-F238E27FC236}">
                    <a16:creationId xmlns:a16="http://schemas.microsoft.com/office/drawing/2014/main" id="{8DF12B38-0A48-EDA2-BBE8-AE991DADD76A}"/>
                  </a:ext>
                </a:extLst>
              </p:cNvPr>
              <p:cNvGrpSpPr/>
              <p:nvPr/>
            </p:nvGrpSpPr>
            <p:grpSpPr>
              <a:xfrm>
                <a:off x="9581092" y="1503188"/>
                <a:ext cx="1541406" cy="1504601"/>
                <a:chOff x="9846472" y="3457269"/>
                <a:chExt cx="1997830" cy="1944443"/>
              </a:xfrm>
            </p:grpSpPr>
            <p:pic>
              <p:nvPicPr>
                <p:cNvPr id="40" name="Picture 2" descr="How to set up a serious Kubernetes terminal">
                  <a:extLst>
                    <a:ext uri="{FF2B5EF4-FFF2-40B4-BE49-F238E27FC236}">
                      <a16:creationId xmlns:a16="http://schemas.microsoft.com/office/drawing/2014/main" id="{A34E2A06-8E4F-61A6-34B4-57BEE6C10E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6472" y="388381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ow to set up a serious Kubernetes terminal">
                  <a:extLst>
                    <a:ext uri="{FF2B5EF4-FFF2-40B4-BE49-F238E27FC236}">
                      <a16:creationId xmlns:a16="http://schemas.microsoft.com/office/drawing/2014/main" id="{6A86CFC7-73FD-3A7D-F940-D76D3B6BF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7175" y="3457269"/>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ow to set up a serious Kubernetes terminal">
                  <a:extLst>
                    <a:ext uri="{FF2B5EF4-FFF2-40B4-BE49-F238E27FC236}">
                      <a16:creationId xmlns:a16="http://schemas.microsoft.com/office/drawing/2014/main" id="{194EDE64-3D17-C25E-CA14-B11B59C65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599" y="426714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ow to set up a serious Kubernetes terminal">
                  <a:extLst>
                    <a:ext uri="{FF2B5EF4-FFF2-40B4-BE49-F238E27FC236}">
                      <a16:creationId xmlns:a16="http://schemas.microsoft.com/office/drawing/2014/main" id="{4E1DA1EE-FE4B-A93B-35E1-FB0350077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96" y="4631009"/>
                  <a:ext cx="770703" cy="770703"/>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6" descr="icon-user-default - Axium Radon Mitigations">
                <a:extLst>
                  <a:ext uri="{FF2B5EF4-FFF2-40B4-BE49-F238E27FC236}">
                    <a16:creationId xmlns:a16="http://schemas.microsoft.com/office/drawing/2014/main" id="{FE94C4B2-7524-A577-5026-CCEEBEFCA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87" y="1853520"/>
                <a:ext cx="688010" cy="6880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FD649123-21EE-D4B9-97DC-34CABC873A53}"/>
                  </a:ext>
                </a:extLst>
              </p:cNvPr>
              <p:cNvCxnSpPr>
                <a:cxnSpLocks/>
                <a:stCxn id="17" idx="3"/>
                <a:endCxn id="10" idx="1"/>
              </p:cNvCxnSpPr>
              <p:nvPr/>
            </p:nvCxnSpPr>
            <p:spPr>
              <a:xfrm flipV="1">
                <a:off x="1040897" y="2196392"/>
                <a:ext cx="561154" cy="11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AB5563-FCF7-9765-ECB2-881D040995F4}"/>
                  </a:ext>
                </a:extLst>
              </p:cNvPr>
              <p:cNvCxnSpPr>
                <a:cxnSpLocks/>
                <a:stCxn id="9" idx="2"/>
                <a:endCxn id="40" idx="1"/>
              </p:cNvCxnSpPr>
              <p:nvPr/>
            </p:nvCxnSpPr>
            <p:spPr>
              <a:xfrm flipV="1">
                <a:off x="8351390" y="2131427"/>
                <a:ext cx="1229702" cy="64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4FD9CD-20E7-6B84-D09D-781985E4E2DB}"/>
                  </a:ext>
                </a:extLst>
              </p:cNvPr>
              <p:cNvCxnSpPr>
                <a:cxnSpLocks/>
                <a:stCxn id="9" idx="2"/>
                <a:endCxn id="41" idx="1"/>
              </p:cNvCxnSpPr>
              <p:nvPr/>
            </p:nvCxnSpPr>
            <p:spPr>
              <a:xfrm flipV="1">
                <a:off x="8351390" y="1801371"/>
                <a:ext cx="1824330" cy="3950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C6C6B2-59BD-55F8-30DF-72085C7E2C06}"/>
                  </a:ext>
                </a:extLst>
              </p:cNvPr>
              <p:cNvCxnSpPr>
                <a:cxnSpLocks/>
                <a:stCxn id="9" idx="2"/>
                <a:endCxn id="43" idx="1"/>
              </p:cNvCxnSpPr>
              <p:nvPr/>
            </p:nvCxnSpPr>
            <p:spPr>
              <a:xfrm>
                <a:off x="8351390" y="2196392"/>
                <a:ext cx="1581851" cy="513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152EF9-DEF1-3D85-CD2C-5A3DFE99FBBE}"/>
                  </a:ext>
                </a:extLst>
              </p:cNvPr>
              <p:cNvCxnSpPr>
                <a:cxnSpLocks/>
                <a:stCxn id="9" idx="2"/>
                <a:endCxn id="42" idx="1"/>
              </p:cNvCxnSpPr>
              <p:nvPr/>
            </p:nvCxnSpPr>
            <p:spPr>
              <a:xfrm>
                <a:off x="8351390" y="2196392"/>
                <a:ext cx="2176480" cy="2316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3C07F0B-1077-E5DC-B203-ADD9DFD66D4F}"/>
                  </a:ext>
                </a:extLst>
              </p:cNvPr>
              <p:cNvSpPr txBox="1"/>
              <p:nvPr/>
            </p:nvSpPr>
            <p:spPr>
              <a:xfrm>
                <a:off x="11364977" y="2099554"/>
                <a:ext cx="559260" cy="400110"/>
              </a:xfrm>
              <a:prstGeom prst="rect">
                <a:avLst/>
              </a:prstGeom>
              <a:noFill/>
              <a:ln w="19050">
                <a:solidFill>
                  <a:schemeClr val="tx1"/>
                </a:solidFill>
              </a:ln>
              <a:effectLst/>
            </p:spPr>
            <p:txBody>
              <a:bodyPr wrap="square" rtlCol="0">
                <a:spAutoFit/>
              </a:bodyPr>
              <a:lstStyle/>
              <a:p>
                <a:r>
                  <a:rPr lang="en-US" sz="2000" dirty="0"/>
                  <a:t>US</a:t>
                </a:r>
                <a:endParaRPr lang="en-RO" sz="2000" dirty="0"/>
              </a:p>
            </p:txBody>
          </p:sp>
          <p:grpSp>
            <p:nvGrpSpPr>
              <p:cNvPr id="69" name="Group 68">
                <a:extLst>
                  <a:ext uri="{FF2B5EF4-FFF2-40B4-BE49-F238E27FC236}">
                    <a16:creationId xmlns:a16="http://schemas.microsoft.com/office/drawing/2014/main" id="{BFF7DC30-FF79-9C15-93F7-F7B5AB12253E}"/>
                  </a:ext>
                </a:extLst>
              </p:cNvPr>
              <p:cNvGrpSpPr/>
              <p:nvPr/>
            </p:nvGrpSpPr>
            <p:grpSpPr>
              <a:xfrm>
                <a:off x="4236438" y="1435107"/>
                <a:ext cx="3137152" cy="628105"/>
                <a:chOff x="1670201" y="1642743"/>
                <a:chExt cx="3137152" cy="628105"/>
              </a:xfrm>
            </p:grpSpPr>
            <p:sp>
              <p:nvSpPr>
                <p:cNvPr id="60" name="TextBox 59">
                  <a:extLst>
                    <a:ext uri="{FF2B5EF4-FFF2-40B4-BE49-F238E27FC236}">
                      <a16:creationId xmlns:a16="http://schemas.microsoft.com/office/drawing/2014/main" id="{786CD8C7-DF83-CBD1-2585-34C9A822CC12}"/>
                    </a:ext>
                  </a:extLst>
                </p:cNvPr>
                <p:cNvSpPr txBox="1"/>
                <p:nvPr/>
              </p:nvSpPr>
              <p:spPr>
                <a:xfrm>
                  <a:off x="1670201" y="1642743"/>
                  <a:ext cx="3137152" cy="369332"/>
                </a:xfrm>
                <a:prstGeom prst="rect">
                  <a:avLst/>
                </a:prstGeom>
                <a:noFill/>
                <a:effectLst/>
              </p:spPr>
              <p:txBody>
                <a:bodyPr wrap="square" rtlCol="0">
                  <a:spAutoFit/>
                </a:bodyPr>
                <a:lstStyle/>
                <a:p>
                  <a:r>
                    <a:rPr lang="en-GB" b="1" dirty="0"/>
                    <a:t>region</a:t>
                  </a:r>
                  <a:r>
                    <a:rPr lang="en-GB" b="1" dirty="0">
                      <a:solidFill>
                        <a:srgbClr val="7030A0"/>
                      </a:solidFill>
                    </a:rPr>
                    <a:t>1a</a:t>
                  </a:r>
                  <a:r>
                    <a:rPr lang="en-GB" dirty="0"/>
                    <a:t>.s</a:t>
                  </a:r>
                  <a:r>
                    <a:rPr lang="en-RO" dirty="0"/>
                    <a:t>treaming-app.net</a:t>
                  </a:r>
                </a:p>
              </p:txBody>
            </p:sp>
            <p:sp>
              <p:nvSpPr>
                <p:cNvPr id="67" name="TextBox 66">
                  <a:extLst>
                    <a:ext uri="{FF2B5EF4-FFF2-40B4-BE49-F238E27FC236}">
                      <a16:creationId xmlns:a16="http://schemas.microsoft.com/office/drawing/2014/main" id="{C5076A70-AF69-FDF5-F0A1-865BFB9CB5BB}"/>
                    </a:ext>
                  </a:extLst>
                </p:cNvPr>
                <p:cNvSpPr txBox="1"/>
                <p:nvPr/>
              </p:nvSpPr>
              <p:spPr>
                <a:xfrm>
                  <a:off x="1888074" y="1932294"/>
                  <a:ext cx="2307376" cy="338554"/>
                </a:xfrm>
                <a:prstGeom prst="rect">
                  <a:avLst/>
                </a:prstGeom>
                <a:noFill/>
                <a:ln w="19050">
                  <a:solidFill>
                    <a:schemeClr val="tx1"/>
                  </a:solidFill>
                </a:ln>
              </p:spPr>
              <p:txBody>
                <a:bodyPr wrap="square" rtlCol="0">
                  <a:spAutoFit/>
                </a:bodyPr>
                <a:lstStyle/>
                <a:p>
                  <a:pPr algn="ctr"/>
                  <a:r>
                    <a:rPr lang="en-GB" sz="1600" b="1" dirty="0">
                      <a:ln>
                        <a:solidFill>
                          <a:schemeClr val="accent6">
                            <a:lumMod val="50000"/>
                          </a:schemeClr>
                        </a:solidFill>
                      </a:ln>
                      <a:solidFill>
                        <a:srgbClr val="002060"/>
                      </a:solidFill>
                    </a:rPr>
                    <a:t>DNS Record: CNAME</a:t>
                  </a:r>
                  <a:endParaRPr lang="en-RO" sz="1600" b="1" dirty="0">
                    <a:ln>
                      <a:solidFill>
                        <a:schemeClr val="accent6">
                          <a:lumMod val="50000"/>
                        </a:schemeClr>
                      </a:solidFill>
                    </a:ln>
                    <a:solidFill>
                      <a:srgbClr val="002060"/>
                    </a:solidFill>
                  </a:endParaRPr>
                </a:p>
              </p:txBody>
            </p:sp>
          </p:grpSp>
        </p:grpSp>
      </p:grpSp>
    </p:spTree>
    <p:extLst>
      <p:ext uri="{BB962C8B-B14F-4D97-AF65-F5344CB8AC3E}">
        <p14:creationId xmlns:p14="http://schemas.microsoft.com/office/powerpoint/2010/main" val="1921889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normAutofit fontScale="90000"/>
          </a:bodyPr>
          <a:lstStyle/>
          <a:p>
            <a:r>
              <a:rPr lang="en-RO" dirty="0"/>
              <a:t>Service migration – slowed down due to DNS caches</a:t>
            </a:r>
          </a:p>
        </p:txBody>
      </p:sp>
      <p:grpSp>
        <p:nvGrpSpPr>
          <p:cNvPr id="15" name="Group 14">
            <a:extLst>
              <a:ext uri="{FF2B5EF4-FFF2-40B4-BE49-F238E27FC236}">
                <a16:creationId xmlns:a16="http://schemas.microsoft.com/office/drawing/2014/main" id="{76BC7B2B-A6A6-1E39-80AF-A4AB914B7D2E}"/>
              </a:ext>
            </a:extLst>
          </p:cNvPr>
          <p:cNvGrpSpPr/>
          <p:nvPr/>
        </p:nvGrpSpPr>
        <p:grpSpPr>
          <a:xfrm>
            <a:off x="9512518" y="4328967"/>
            <a:ext cx="1687940" cy="1583535"/>
            <a:chOff x="9798710" y="3175076"/>
            <a:chExt cx="1687940" cy="1583535"/>
          </a:xfrm>
        </p:grpSpPr>
        <p:sp>
          <p:nvSpPr>
            <p:cNvPr id="44" name="Rectangle 43">
              <a:extLst>
                <a:ext uri="{FF2B5EF4-FFF2-40B4-BE49-F238E27FC236}">
                  <a16:creationId xmlns:a16="http://schemas.microsoft.com/office/drawing/2014/main" id="{F3EC3343-C208-F7FB-DB0F-55FA6B6D43EA}"/>
                </a:ext>
              </a:extLst>
            </p:cNvPr>
            <p:cNvSpPr/>
            <p:nvPr/>
          </p:nvSpPr>
          <p:spPr>
            <a:xfrm>
              <a:off x="9798710" y="3175076"/>
              <a:ext cx="1687940" cy="1583535"/>
            </a:xfrm>
            <a:prstGeom prst="rect">
              <a:avLst/>
            </a:prstGeom>
            <a:solidFill>
              <a:schemeClr val="accent1">
                <a:alpha val="50000"/>
              </a:schemeClr>
            </a:solidFill>
            <a:ln w="28575">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grpSp>
          <p:nvGrpSpPr>
            <p:cNvPr id="45" name="Group 44">
              <a:extLst>
                <a:ext uri="{FF2B5EF4-FFF2-40B4-BE49-F238E27FC236}">
                  <a16:creationId xmlns:a16="http://schemas.microsoft.com/office/drawing/2014/main" id="{F45ECF5D-C6F5-1D07-E0A4-81D832CA4D3C}"/>
                </a:ext>
              </a:extLst>
            </p:cNvPr>
            <p:cNvGrpSpPr/>
            <p:nvPr/>
          </p:nvGrpSpPr>
          <p:grpSpPr>
            <a:xfrm>
              <a:off x="9879522" y="3199326"/>
              <a:ext cx="1541406" cy="1504601"/>
              <a:chOff x="10227415" y="3752694"/>
              <a:chExt cx="1997831" cy="1944443"/>
            </a:xfrm>
          </p:grpSpPr>
          <p:pic>
            <p:nvPicPr>
              <p:cNvPr id="46" name="Picture 2" descr="How to set up a serious Kubernetes terminal">
                <a:extLst>
                  <a:ext uri="{FF2B5EF4-FFF2-40B4-BE49-F238E27FC236}">
                    <a16:creationId xmlns:a16="http://schemas.microsoft.com/office/drawing/2014/main" id="{7640C634-2A57-EE4E-6BAC-4234BC9FA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7415" y="4179236"/>
                <a:ext cx="770703" cy="7707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ow to set up a serious Kubernetes terminal">
                <a:extLst>
                  <a:ext uri="{FF2B5EF4-FFF2-40B4-BE49-F238E27FC236}">
                    <a16:creationId xmlns:a16="http://schemas.microsoft.com/office/drawing/2014/main" id="{30C0AF97-F2DC-0AF0-97E4-5D844F941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8118" y="3752694"/>
                <a:ext cx="770703" cy="77070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ow to set up a serious Kubernetes terminal">
                <a:extLst>
                  <a:ext uri="{FF2B5EF4-FFF2-40B4-BE49-F238E27FC236}">
                    <a16:creationId xmlns:a16="http://schemas.microsoft.com/office/drawing/2014/main" id="{E3F7A581-7E80-18FB-4ACC-9539CB0F3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4543" y="4562566"/>
                <a:ext cx="770703" cy="77070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ow to set up a serious Kubernetes terminal">
                <a:extLst>
                  <a:ext uri="{FF2B5EF4-FFF2-40B4-BE49-F238E27FC236}">
                    <a16:creationId xmlns:a16="http://schemas.microsoft.com/office/drawing/2014/main" id="{AD4FE33C-C82C-AC63-1E2D-66C34186E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3837" y="4926435"/>
                <a:ext cx="770703" cy="77070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 name="Straight Arrow Connector 19">
            <a:extLst>
              <a:ext uri="{FF2B5EF4-FFF2-40B4-BE49-F238E27FC236}">
                <a16:creationId xmlns:a16="http://schemas.microsoft.com/office/drawing/2014/main" id="{89AB0D8D-63D6-28BF-6ED3-9EB374F583B2}"/>
              </a:ext>
            </a:extLst>
          </p:cNvPr>
          <p:cNvCxnSpPr>
            <a:cxnSpLocks/>
            <a:stCxn id="10" idx="3"/>
            <a:endCxn id="9" idx="0"/>
          </p:cNvCxnSpPr>
          <p:nvPr/>
        </p:nvCxnSpPr>
        <p:spPr>
          <a:xfrm>
            <a:off x="4014135" y="2196392"/>
            <a:ext cx="310011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FDB81103-8C4C-08CB-F06E-0E3DA8DDDE74}"/>
              </a:ext>
            </a:extLst>
          </p:cNvPr>
          <p:cNvGrpSpPr/>
          <p:nvPr/>
        </p:nvGrpSpPr>
        <p:grpSpPr>
          <a:xfrm>
            <a:off x="6987456" y="4417555"/>
            <a:ext cx="1686360" cy="1713896"/>
            <a:chOff x="4483740" y="4025667"/>
            <a:chExt cx="1686360" cy="1713896"/>
          </a:xfrm>
        </p:grpSpPr>
        <p:sp>
          <p:nvSpPr>
            <p:cNvPr id="59" name="TextBox 58">
              <a:extLst>
                <a:ext uri="{FF2B5EF4-FFF2-40B4-BE49-F238E27FC236}">
                  <a16:creationId xmlns:a16="http://schemas.microsoft.com/office/drawing/2014/main" id="{86EC2045-3FB7-911F-3522-F1F7DF913EC5}"/>
                </a:ext>
              </a:extLst>
            </p:cNvPr>
            <p:cNvSpPr txBox="1"/>
            <p:nvPr/>
          </p:nvSpPr>
          <p:spPr>
            <a:xfrm>
              <a:off x="4483740" y="5370231"/>
              <a:ext cx="1686360" cy="369332"/>
            </a:xfrm>
            <a:prstGeom prst="rect">
              <a:avLst/>
            </a:prstGeom>
            <a:noFill/>
            <a:effectLst/>
          </p:spPr>
          <p:txBody>
            <a:bodyPr wrap="square" rtlCol="0">
              <a:spAutoFit/>
            </a:bodyPr>
            <a:lstStyle/>
            <a:p>
              <a:r>
                <a:rPr lang="en-GB" i="1" dirty="0">
                  <a:solidFill>
                    <a:schemeClr val="accent3">
                      <a:lumMod val="50000"/>
                    </a:schemeClr>
                  </a:solidFill>
                </a:rPr>
                <a:t>Cluster</a:t>
              </a:r>
              <a:r>
                <a:rPr lang="en-GB" b="1" i="1" dirty="0">
                  <a:solidFill>
                    <a:schemeClr val="accent3">
                      <a:lumMod val="50000"/>
                    </a:schemeClr>
                  </a:solidFill>
                </a:rPr>
                <a:t>1b</a:t>
              </a:r>
              <a:r>
                <a:rPr lang="en-GB" i="1" dirty="0">
                  <a:solidFill>
                    <a:schemeClr val="accent3">
                      <a:lumMod val="50000"/>
                    </a:schemeClr>
                  </a:solidFill>
                </a:rPr>
                <a:t> LB</a:t>
              </a:r>
              <a:endParaRPr lang="en-RO" i="1" dirty="0">
                <a:solidFill>
                  <a:schemeClr val="accent3">
                    <a:lumMod val="50000"/>
                  </a:schemeClr>
                </a:solidFill>
              </a:endParaRPr>
            </a:p>
          </p:txBody>
        </p:sp>
        <p:pic>
          <p:nvPicPr>
            <p:cNvPr id="25" name="Picture 8" descr="Google Cloud Load Balancing: How To Choose the Right Load Balancer">
              <a:extLst>
                <a:ext uri="{FF2B5EF4-FFF2-40B4-BE49-F238E27FC236}">
                  <a16:creationId xmlns:a16="http://schemas.microsoft.com/office/drawing/2014/main" id="{DDFADEC2-A0C4-1C2A-7807-F0703C4419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602" t="42599" r="22558" b="32826"/>
            <a:stretch/>
          </p:blipFill>
          <p:spPr bwMode="auto">
            <a:xfrm rot="16200000">
              <a:off x="4537818" y="4114579"/>
              <a:ext cx="1414970" cy="12371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Arrow Connector 25">
            <a:extLst>
              <a:ext uri="{FF2B5EF4-FFF2-40B4-BE49-F238E27FC236}">
                <a16:creationId xmlns:a16="http://schemas.microsoft.com/office/drawing/2014/main" id="{33DBF923-E2D5-850F-B070-796A0DC397A5}"/>
              </a:ext>
            </a:extLst>
          </p:cNvPr>
          <p:cNvCxnSpPr>
            <a:cxnSpLocks/>
            <a:stCxn id="25" idx="2"/>
            <a:endCxn id="49" idx="1"/>
          </p:cNvCxnSpPr>
          <p:nvPr/>
        </p:nvCxnSpPr>
        <p:spPr>
          <a:xfrm>
            <a:off x="8367592" y="5125040"/>
            <a:ext cx="1577886" cy="434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4D4230A-CF62-7E6C-F043-EA64A2CDB9E9}"/>
              </a:ext>
            </a:extLst>
          </p:cNvPr>
          <p:cNvCxnSpPr>
            <a:cxnSpLocks/>
            <a:stCxn id="25" idx="2"/>
            <a:endCxn id="46" idx="1"/>
          </p:cNvCxnSpPr>
          <p:nvPr/>
        </p:nvCxnSpPr>
        <p:spPr>
          <a:xfrm flipV="1">
            <a:off x="8367592" y="4981457"/>
            <a:ext cx="1225738" cy="1435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6D97263-A926-E5B8-7A4A-BC47745FA94B}"/>
              </a:ext>
            </a:extLst>
          </p:cNvPr>
          <p:cNvCxnSpPr>
            <a:cxnSpLocks/>
            <a:stCxn id="25" idx="2"/>
            <a:endCxn id="47" idx="1"/>
          </p:cNvCxnSpPr>
          <p:nvPr/>
        </p:nvCxnSpPr>
        <p:spPr>
          <a:xfrm flipV="1">
            <a:off x="8367592" y="4651401"/>
            <a:ext cx="1820366" cy="4736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212553D-58F5-9DCA-A84F-1806C8DD420D}"/>
              </a:ext>
            </a:extLst>
          </p:cNvPr>
          <p:cNvCxnSpPr>
            <a:cxnSpLocks/>
            <a:stCxn id="25" idx="2"/>
            <a:endCxn id="48" idx="1"/>
          </p:cNvCxnSpPr>
          <p:nvPr/>
        </p:nvCxnSpPr>
        <p:spPr>
          <a:xfrm>
            <a:off x="8367592" y="5125040"/>
            <a:ext cx="2172516" cy="1530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E14AD65-16A0-5680-9BA8-6F670BF7CCA1}"/>
              </a:ext>
            </a:extLst>
          </p:cNvPr>
          <p:cNvSpPr txBox="1"/>
          <p:nvPr/>
        </p:nvSpPr>
        <p:spPr>
          <a:xfrm>
            <a:off x="11343667" y="4921526"/>
            <a:ext cx="559259" cy="400110"/>
          </a:xfrm>
          <a:prstGeom prst="rect">
            <a:avLst/>
          </a:prstGeom>
          <a:noFill/>
          <a:ln w="19050">
            <a:solidFill>
              <a:schemeClr val="tx1"/>
            </a:solidFill>
          </a:ln>
          <a:effectLst/>
        </p:spPr>
        <p:txBody>
          <a:bodyPr wrap="square" rtlCol="0">
            <a:spAutoFit/>
          </a:bodyPr>
          <a:lstStyle/>
          <a:p>
            <a:r>
              <a:rPr lang="en-US" sz="2000" dirty="0"/>
              <a:t>US</a:t>
            </a:r>
            <a:endParaRPr lang="en-RO" sz="2000" dirty="0"/>
          </a:p>
        </p:txBody>
      </p:sp>
      <p:grpSp>
        <p:nvGrpSpPr>
          <p:cNvPr id="74" name="Group 73">
            <a:extLst>
              <a:ext uri="{FF2B5EF4-FFF2-40B4-BE49-F238E27FC236}">
                <a16:creationId xmlns:a16="http://schemas.microsoft.com/office/drawing/2014/main" id="{66EB3D93-45B6-0158-2C4E-6DA6054ADD92}"/>
              </a:ext>
            </a:extLst>
          </p:cNvPr>
          <p:cNvGrpSpPr/>
          <p:nvPr/>
        </p:nvGrpSpPr>
        <p:grpSpPr>
          <a:xfrm>
            <a:off x="352887" y="1435107"/>
            <a:ext cx="11571350" cy="1749036"/>
            <a:chOff x="352887" y="1435107"/>
            <a:chExt cx="11571350" cy="1749036"/>
          </a:xfrm>
        </p:grpSpPr>
        <p:sp>
          <p:nvSpPr>
            <p:cNvPr id="61" name="TextBox 60">
              <a:extLst>
                <a:ext uri="{FF2B5EF4-FFF2-40B4-BE49-F238E27FC236}">
                  <a16:creationId xmlns:a16="http://schemas.microsoft.com/office/drawing/2014/main" id="{F202C59E-5AD7-FE75-5A16-E2CFF7263DAB}"/>
                </a:ext>
              </a:extLst>
            </p:cNvPr>
            <p:cNvSpPr txBox="1"/>
            <p:nvPr/>
          </p:nvSpPr>
          <p:spPr>
            <a:xfrm>
              <a:off x="6985144" y="2814811"/>
              <a:ext cx="1856443" cy="369332"/>
            </a:xfrm>
            <a:prstGeom prst="rect">
              <a:avLst/>
            </a:prstGeom>
            <a:noFill/>
            <a:effectLst/>
          </p:spPr>
          <p:txBody>
            <a:bodyPr wrap="square" rtlCol="0">
              <a:spAutoFit/>
            </a:bodyPr>
            <a:lstStyle/>
            <a:p>
              <a:r>
                <a:rPr lang="en-GB" i="1" dirty="0">
                  <a:solidFill>
                    <a:schemeClr val="accent3">
                      <a:lumMod val="50000"/>
                    </a:schemeClr>
                  </a:solidFill>
                </a:rPr>
                <a:t>Cluster</a:t>
              </a:r>
              <a:r>
                <a:rPr lang="en-GB" b="1" i="1" dirty="0">
                  <a:solidFill>
                    <a:schemeClr val="accent3">
                      <a:lumMod val="50000"/>
                    </a:schemeClr>
                  </a:solidFill>
                </a:rPr>
                <a:t>1a</a:t>
              </a:r>
              <a:r>
                <a:rPr lang="en-GB" i="1" dirty="0">
                  <a:solidFill>
                    <a:schemeClr val="accent3">
                      <a:lumMod val="50000"/>
                    </a:schemeClr>
                  </a:solidFill>
                </a:rPr>
                <a:t> LB</a:t>
              </a:r>
              <a:endParaRPr lang="en-RO" i="1" dirty="0">
                <a:solidFill>
                  <a:schemeClr val="accent3">
                    <a:lumMod val="50000"/>
                  </a:schemeClr>
                </a:solidFill>
              </a:endParaRPr>
            </a:p>
          </p:txBody>
        </p:sp>
        <p:grpSp>
          <p:nvGrpSpPr>
            <p:cNvPr id="73" name="Group 72">
              <a:extLst>
                <a:ext uri="{FF2B5EF4-FFF2-40B4-BE49-F238E27FC236}">
                  <a16:creationId xmlns:a16="http://schemas.microsoft.com/office/drawing/2014/main" id="{B7D4BF25-D9A3-7169-F734-26C9C1E3CC7E}"/>
                </a:ext>
              </a:extLst>
            </p:cNvPr>
            <p:cNvGrpSpPr/>
            <p:nvPr/>
          </p:nvGrpSpPr>
          <p:grpSpPr>
            <a:xfrm>
              <a:off x="352887" y="1435107"/>
              <a:ext cx="11571350" cy="1613931"/>
              <a:chOff x="352887" y="1435107"/>
              <a:chExt cx="11571350" cy="1613931"/>
            </a:xfrm>
          </p:grpSpPr>
          <p:sp>
            <p:nvSpPr>
              <p:cNvPr id="8" name="Rectangle 7">
                <a:extLst>
                  <a:ext uri="{FF2B5EF4-FFF2-40B4-BE49-F238E27FC236}">
                    <a16:creationId xmlns:a16="http://schemas.microsoft.com/office/drawing/2014/main" id="{0E176142-8DE8-4490-EB4F-440A45DBB202}"/>
                  </a:ext>
                </a:extLst>
              </p:cNvPr>
              <p:cNvSpPr/>
              <p:nvPr/>
            </p:nvSpPr>
            <p:spPr>
              <a:xfrm>
                <a:off x="9504795" y="1465503"/>
                <a:ext cx="1687940" cy="1583535"/>
              </a:xfrm>
              <a:prstGeom prst="rect">
                <a:avLst/>
              </a:prstGeom>
              <a:solidFill>
                <a:schemeClr val="accent1">
                  <a:alpha val="50000"/>
                </a:schemeClr>
              </a:solidFill>
              <a:ln w="28575">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pic>
            <p:nvPicPr>
              <p:cNvPr id="9" name="Picture 8" descr="Google Cloud Load Balancing: How To Choose the Right Load Balancer">
                <a:extLst>
                  <a:ext uri="{FF2B5EF4-FFF2-40B4-BE49-F238E27FC236}">
                    <a16:creationId xmlns:a16="http://schemas.microsoft.com/office/drawing/2014/main" id="{049265F4-D025-2383-36B4-88492A8AD1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602" t="42599" r="22558" b="32826"/>
              <a:stretch/>
            </p:blipFill>
            <p:spPr bwMode="auto">
              <a:xfrm rot="16200000">
                <a:off x="7025332" y="1577820"/>
                <a:ext cx="1414970" cy="12371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9FFEEB-B6A8-954C-4F0A-932E87F1D5BE}"/>
                  </a:ext>
                </a:extLst>
              </p:cNvPr>
              <p:cNvSpPr txBox="1"/>
              <p:nvPr/>
            </p:nvSpPr>
            <p:spPr>
              <a:xfrm>
                <a:off x="1602051" y="1996337"/>
                <a:ext cx="2412084" cy="400110"/>
              </a:xfrm>
              <a:prstGeom prst="rect">
                <a:avLst/>
              </a:prstGeom>
              <a:noFill/>
              <a:ln w="19050">
                <a:solidFill>
                  <a:schemeClr val="tx1"/>
                </a:solidFill>
              </a:ln>
              <a:effectLst/>
            </p:spPr>
            <p:txBody>
              <a:bodyPr wrap="square" rtlCol="0">
                <a:spAutoFit/>
              </a:bodyPr>
              <a:lstStyle/>
              <a:p>
                <a:r>
                  <a:rPr lang="en-GB" sz="2000" b="1" dirty="0"/>
                  <a:t>s</a:t>
                </a:r>
                <a:r>
                  <a:rPr lang="en-RO" sz="2000" b="1" dirty="0"/>
                  <a:t>treaming-app.net</a:t>
                </a:r>
              </a:p>
            </p:txBody>
          </p:sp>
          <p:grpSp>
            <p:nvGrpSpPr>
              <p:cNvPr id="16" name="Group 15">
                <a:extLst>
                  <a:ext uri="{FF2B5EF4-FFF2-40B4-BE49-F238E27FC236}">
                    <a16:creationId xmlns:a16="http://schemas.microsoft.com/office/drawing/2014/main" id="{8DF12B38-0A48-EDA2-BBE8-AE991DADD76A}"/>
                  </a:ext>
                </a:extLst>
              </p:cNvPr>
              <p:cNvGrpSpPr/>
              <p:nvPr/>
            </p:nvGrpSpPr>
            <p:grpSpPr>
              <a:xfrm>
                <a:off x="9581092" y="1503188"/>
                <a:ext cx="1541406" cy="1504601"/>
                <a:chOff x="9846472" y="3457269"/>
                <a:chExt cx="1997830" cy="1944443"/>
              </a:xfrm>
            </p:grpSpPr>
            <p:pic>
              <p:nvPicPr>
                <p:cNvPr id="40" name="Picture 2" descr="How to set up a serious Kubernetes terminal">
                  <a:extLst>
                    <a:ext uri="{FF2B5EF4-FFF2-40B4-BE49-F238E27FC236}">
                      <a16:creationId xmlns:a16="http://schemas.microsoft.com/office/drawing/2014/main" id="{A34E2A06-8E4F-61A6-34B4-57BEE6C10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6472" y="388381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ow to set up a serious Kubernetes terminal">
                  <a:extLst>
                    <a:ext uri="{FF2B5EF4-FFF2-40B4-BE49-F238E27FC236}">
                      <a16:creationId xmlns:a16="http://schemas.microsoft.com/office/drawing/2014/main" id="{6A86CFC7-73FD-3A7D-F940-D76D3B6BF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175" y="3457269"/>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ow to set up a serious Kubernetes terminal">
                  <a:extLst>
                    <a:ext uri="{FF2B5EF4-FFF2-40B4-BE49-F238E27FC236}">
                      <a16:creationId xmlns:a16="http://schemas.microsoft.com/office/drawing/2014/main" id="{194EDE64-3D17-C25E-CA14-B11B59C65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3599" y="426714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ow to set up a serious Kubernetes terminal">
                  <a:extLst>
                    <a:ext uri="{FF2B5EF4-FFF2-40B4-BE49-F238E27FC236}">
                      <a16:creationId xmlns:a16="http://schemas.microsoft.com/office/drawing/2014/main" id="{4E1DA1EE-FE4B-A93B-35E1-FB0350077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2896" y="4631009"/>
                  <a:ext cx="770703" cy="770703"/>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6" descr="icon-user-default - Axium Radon Mitigations">
                <a:extLst>
                  <a:ext uri="{FF2B5EF4-FFF2-40B4-BE49-F238E27FC236}">
                    <a16:creationId xmlns:a16="http://schemas.microsoft.com/office/drawing/2014/main" id="{FE94C4B2-7524-A577-5026-CCEEBEFCA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87" y="1853520"/>
                <a:ext cx="688010" cy="6880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FD649123-21EE-D4B9-97DC-34CABC873A53}"/>
                  </a:ext>
                </a:extLst>
              </p:cNvPr>
              <p:cNvCxnSpPr>
                <a:cxnSpLocks/>
                <a:stCxn id="17" idx="3"/>
                <a:endCxn id="10" idx="1"/>
              </p:cNvCxnSpPr>
              <p:nvPr/>
            </p:nvCxnSpPr>
            <p:spPr>
              <a:xfrm flipV="1">
                <a:off x="1040897" y="2196392"/>
                <a:ext cx="561154" cy="11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AB5563-FCF7-9765-ECB2-881D040995F4}"/>
                  </a:ext>
                </a:extLst>
              </p:cNvPr>
              <p:cNvCxnSpPr>
                <a:cxnSpLocks/>
                <a:stCxn id="9" idx="2"/>
                <a:endCxn id="40" idx="1"/>
              </p:cNvCxnSpPr>
              <p:nvPr/>
            </p:nvCxnSpPr>
            <p:spPr>
              <a:xfrm flipV="1">
                <a:off x="8351390" y="2131427"/>
                <a:ext cx="1229702" cy="64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4FD9CD-20E7-6B84-D09D-781985E4E2DB}"/>
                  </a:ext>
                </a:extLst>
              </p:cNvPr>
              <p:cNvCxnSpPr>
                <a:cxnSpLocks/>
                <a:stCxn id="9" idx="2"/>
                <a:endCxn id="41" idx="1"/>
              </p:cNvCxnSpPr>
              <p:nvPr/>
            </p:nvCxnSpPr>
            <p:spPr>
              <a:xfrm flipV="1">
                <a:off x="8351390" y="1801371"/>
                <a:ext cx="1824330" cy="3950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C6C6B2-59BD-55F8-30DF-72085C7E2C06}"/>
                  </a:ext>
                </a:extLst>
              </p:cNvPr>
              <p:cNvCxnSpPr>
                <a:cxnSpLocks/>
                <a:stCxn id="9" idx="2"/>
                <a:endCxn id="43" idx="1"/>
              </p:cNvCxnSpPr>
              <p:nvPr/>
            </p:nvCxnSpPr>
            <p:spPr>
              <a:xfrm>
                <a:off x="8351390" y="2196392"/>
                <a:ext cx="1581851" cy="513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152EF9-DEF1-3D85-CD2C-5A3DFE99FBBE}"/>
                  </a:ext>
                </a:extLst>
              </p:cNvPr>
              <p:cNvCxnSpPr>
                <a:cxnSpLocks/>
                <a:stCxn id="9" idx="2"/>
                <a:endCxn id="42" idx="1"/>
              </p:cNvCxnSpPr>
              <p:nvPr/>
            </p:nvCxnSpPr>
            <p:spPr>
              <a:xfrm>
                <a:off x="8351390" y="2196392"/>
                <a:ext cx="2176480" cy="2316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3C07F0B-1077-E5DC-B203-ADD9DFD66D4F}"/>
                  </a:ext>
                </a:extLst>
              </p:cNvPr>
              <p:cNvSpPr txBox="1"/>
              <p:nvPr/>
            </p:nvSpPr>
            <p:spPr>
              <a:xfrm>
                <a:off x="11364977" y="2099554"/>
                <a:ext cx="559260" cy="400110"/>
              </a:xfrm>
              <a:prstGeom prst="rect">
                <a:avLst/>
              </a:prstGeom>
              <a:noFill/>
              <a:ln w="19050">
                <a:solidFill>
                  <a:schemeClr val="tx1"/>
                </a:solidFill>
              </a:ln>
              <a:effectLst/>
            </p:spPr>
            <p:txBody>
              <a:bodyPr wrap="square" rtlCol="0">
                <a:spAutoFit/>
              </a:bodyPr>
              <a:lstStyle/>
              <a:p>
                <a:r>
                  <a:rPr lang="en-US" sz="2000" dirty="0"/>
                  <a:t>US</a:t>
                </a:r>
                <a:endParaRPr lang="en-RO" sz="2000" dirty="0"/>
              </a:p>
            </p:txBody>
          </p:sp>
          <p:grpSp>
            <p:nvGrpSpPr>
              <p:cNvPr id="69" name="Group 68">
                <a:extLst>
                  <a:ext uri="{FF2B5EF4-FFF2-40B4-BE49-F238E27FC236}">
                    <a16:creationId xmlns:a16="http://schemas.microsoft.com/office/drawing/2014/main" id="{BFF7DC30-FF79-9C15-93F7-F7B5AB12253E}"/>
                  </a:ext>
                </a:extLst>
              </p:cNvPr>
              <p:cNvGrpSpPr/>
              <p:nvPr/>
            </p:nvGrpSpPr>
            <p:grpSpPr>
              <a:xfrm>
                <a:off x="4236438" y="1435107"/>
                <a:ext cx="3137152" cy="628105"/>
                <a:chOff x="1670201" y="1642743"/>
                <a:chExt cx="3137152" cy="628105"/>
              </a:xfrm>
            </p:grpSpPr>
            <p:sp>
              <p:nvSpPr>
                <p:cNvPr id="60" name="TextBox 59">
                  <a:extLst>
                    <a:ext uri="{FF2B5EF4-FFF2-40B4-BE49-F238E27FC236}">
                      <a16:creationId xmlns:a16="http://schemas.microsoft.com/office/drawing/2014/main" id="{786CD8C7-DF83-CBD1-2585-34C9A822CC12}"/>
                    </a:ext>
                  </a:extLst>
                </p:cNvPr>
                <p:cNvSpPr txBox="1"/>
                <p:nvPr/>
              </p:nvSpPr>
              <p:spPr>
                <a:xfrm>
                  <a:off x="1670201" y="1642743"/>
                  <a:ext cx="3137152" cy="369332"/>
                </a:xfrm>
                <a:prstGeom prst="rect">
                  <a:avLst/>
                </a:prstGeom>
                <a:noFill/>
                <a:effectLst/>
              </p:spPr>
              <p:txBody>
                <a:bodyPr wrap="square" rtlCol="0">
                  <a:spAutoFit/>
                </a:bodyPr>
                <a:lstStyle/>
                <a:p>
                  <a:r>
                    <a:rPr lang="en-GB" b="1" dirty="0"/>
                    <a:t>region</a:t>
                  </a:r>
                  <a:r>
                    <a:rPr lang="en-GB" b="1" dirty="0">
                      <a:solidFill>
                        <a:srgbClr val="7030A0"/>
                      </a:solidFill>
                    </a:rPr>
                    <a:t>1a</a:t>
                  </a:r>
                  <a:r>
                    <a:rPr lang="en-GB" dirty="0"/>
                    <a:t>.s</a:t>
                  </a:r>
                  <a:r>
                    <a:rPr lang="en-RO" dirty="0"/>
                    <a:t>treaming-app.net</a:t>
                  </a:r>
                </a:p>
              </p:txBody>
            </p:sp>
            <p:sp>
              <p:nvSpPr>
                <p:cNvPr id="67" name="TextBox 66">
                  <a:extLst>
                    <a:ext uri="{FF2B5EF4-FFF2-40B4-BE49-F238E27FC236}">
                      <a16:creationId xmlns:a16="http://schemas.microsoft.com/office/drawing/2014/main" id="{C5076A70-AF69-FDF5-F0A1-865BFB9CB5BB}"/>
                    </a:ext>
                  </a:extLst>
                </p:cNvPr>
                <p:cNvSpPr txBox="1"/>
                <p:nvPr/>
              </p:nvSpPr>
              <p:spPr>
                <a:xfrm>
                  <a:off x="1888074" y="1932294"/>
                  <a:ext cx="2307376" cy="338554"/>
                </a:xfrm>
                <a:prstGeom prst="rect">
                  <a:avLst/>
                </a:prstGeom>
                <a:noFill/>
                <a:ln w="19050">
                  <a:solidFill>
                    <a:schemeClr val="tx1"/>
                  </a:solidFill>
                </a:ln>
              </p:spPr>
              <p:txBody>
                <a:bodyPr wrap="square" rtlCol="0">
                  <a:spAutoFit/>
                </a:bodyPr>
                <a:lstStyle/>
                <a:p>
                  <a:pPr algn="ctr"/>
                  <a:r>
                    <a:rPr lang="en-GB" sz="1600" b="1" dirty="0">
                      <a:ln>
                        <a:solidFill>
                          <a:schemeClr val="accent6">
                            <a:lumMod val="50000"/>
                          </a:schemeClr>
                        </a:solidFill>
                      </a:ln>
                      <a:solidFill>
                        <a:srgbClr val="002060"/>
                      </a:solidFill>
                    </a:rPr>
                    <a:t>DNS Record: CNAME</a:t>
                  </a:r>
                  <a:endParaRPr lang="en-RO" sz="1600" b="1" dirty="0">
                    <a:ln>
                      <a:solidFill>
                        <a:schemeClr val="accent6">
                          <a:lumMod val="50000"/>
                        </a:schemeClr>
                      </a:solidFill>
                    </a:ln>
                    <a:solidFill>
                      <a:srgbClr val="002060"/>
                    </a:solidFill>
                  </a:endParaRPr>
                </a:p>
              </p:txBody>
            </p:sp>
          </p:grpSp>
        </p:grpSp>
      </p:grpSp>
    </p:spTree>
    <p:extLst>
      <p:ext uri="{BB962C8B-B14F-4D97-AF65-F5344CB8AC3E}">
        <p14:creationId xmlns:p14="http://schemas.microsoft.com/office/powerpoint/2010/main" val="3401743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normAutofit fontScale="90000"/>
          </a:bodyPr>
          <a:lstStyle/>
          <a:p>
            <a:r>
              <a:rPr lang="en-RO" dirty="0"/>
              <a:t>Service migration – slowed down due to DNS caches</a:t>
            </a:r>
          </a:p>
        </p:txBody>
      </p:sp>
      <p:grpSp>
        <p:nvGrpSpPr>
          <p:cNvPr id="15" name="Group 14">
            <a:extLst>
              <a:ext uri="{FF2B5EF4-FFF2-40B4-BE49-F238E27FC236}">
                <a16:creationId xmlns:a16="http://schemas.microsoft.com/office/drawing/2014/main" id="{76BC7B2B-A6A6-1E39-80AF-A4AB914B7D2E}"/>
              </a:ext>
            </a:extLst>
          </p:cNvPr>
          <p:cNvGrpSpPr/>
          <p:nvPr/>
        </p:nvGrpSpPr>
        <p:grpSpPr>
          <a:xfrm>
            <a:off x="9523404" y="4361625"/>
            <a:ext cx="1687940" cy="1583535"/>
            <a:chOff x="9798710" y="3175076"/>
            <a:chExt cx="1687940" cy="1583535"/>
          </a:xfrm>
        </p:grpSpPr>
        <p:sp>
          <p:nvSpPr>
            <p:cNvPr id="44" name="Rectangle 43">
              <a:extLst>
                <a:ext uri="{FF2B5EF4-FFF2-40B4-BE49-F238E27FC236}">
                  <a16:creationId xmlns:a16="http://schemas.microsoft.com/office/drawing/2014/main" id="{F3EC3343-C208-F7FB-DB0F-55FA6B6D43EA}"/>
                </a:ext>
              </a:extLst>
            </p:cNvPr>
            <p:cNvSpPr/>
            <p:nvPr/>
          </p:nvSpPr>
          <p:spPr>
            <a:xfrm>
              <a:off x="9798710" y="3175076"/>
              <a:ext cx="1687940" cy="1583535"/>
            </a:xfrm>
            <a:prstGeom prst="rect">
              <a:avLst/>
            </a:prstGeom>
            <a:solidFill>
              <a:schemeClr val="accent1">
                <a:alpha val="50000"/>
              </a:schemeClr>
            </a:solidFill>
            <a:ln w="28575">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grpSp>
          <p:nvGrpSpPr>
            <p:cNvPr id="45" name="Group 44">
              <a:extLst>
                <a:ext uri="{FF2B5EF4-FFF2-40B4-BE49-F238E27FC236}">
                  <a16:creationId xmlns:a16="http://schemas.microsoft.com/office/drawing/2014/main" id="{F45ECF5D-C6F5-1D07-E0A4-81D832CA4D3C}"/>
                </a:ext>
              </a:extLst>
            </p:cNvPr>
            <p:cNvGrpSpPr/>
            <p:nvPr/>
          </p:nvGrpSpPr>
          <p:grpSpPr>
            <a:xfrm>
              <a:off x="9879522" y="3199326"/>
              <a:ext cx="1541406" cy="1504601"/>
              <a:chOff x="10227415" y="3752694"/>
              <a:chExt cx="1997831" cy="1944443"/>
            </a:xfrm>
          </p:grpSpPr>
          <p:pic>
            <p:nvPicPr>
              <p:cNvPr id="46" name="Picture 2" descr="How to set up a serious Kubernetes terminal">
                <a:extLst>
                  <a:ext uri="{FF2B5EF4-FFF2-40B4-BE49-F238E27FC236}">
                    <a16:creationId xmlns:a16="http://schemas.microsoft.com/office/drawing/2014/main" id="{7640C634-2A57-EE4E-6BAC-4234BC9FA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7415" y="4179236"/>
                <a:ext cx="770703" cy="7707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ow to set up a serious Kubernetes terminal">
                <a:extLst>
                  <a:ext uri="{FF2B5EF4-FFF2-40B4-BE49-F238E27FC236}">
                    <a16:creationId xmlns:a16="http://schemas.microsoft.com/office/drawing/2014/main" id="{30C0AF97-F2DC-0AF0-97E4-5D844F941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8118" y="3752694"/>
                <a:ext cx="770703" cy="77070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ow to set up a serious Kubernetes terminal">
                <a:extLst>
                  <a:ext uri="{FF2B5EF4-FFF2-40B4-BE49-F238E27FC236}">
                    <a16:creationId xmlns:a16="http://schemas.microsoft.com/office/drawing/2014/main" id="{E3F7A581-7E80-18FB-4ACC-9539CB0F3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4543" y="4562566"/>
                <a:ext cx="770703" cy="77070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ow to set up a serious Kubernetes terminal">
                <a:extLst>
                  <a:ext uri="{FF2B5EF4-FFF2-40B4-BE49-F238E27FC236}">
                    <a16:creationId xmlns:a16="http://schemas.microsoft.com/office/drawing/2014/main" id="{AD4FE33C-C82C-AC63-1E2D-66C34186E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3837" y="4926435"/>
                <a:ext cx="770703" cy="77070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 name="Straight Arrow Connector 19">
            <a:extLst>
              <a:ext uri="{FF2B5EF4-FFF2-40B4-BE49-F238E27FC236}">
                <a16:creationId xmlns:a16="http://schemas.microsoft.com/office/drawing/2014/main" id="{89AB0D8D-63D6-28BF-6ED3-9EB374F583B2}"/>
              </a:ext>
            </a:extLst>
          </p:cNvPr>
          <p:cNvCxnSpPr>
            <a:cxnSpLocks/>
            <a:stCxn id="10" idx="3"/>
            <a:endCxn id="9" idx="0"/>
          </p:cNvCxnSpPr>
          <p:nvPr/>
        </p:nvCxnSpPr>
        <p:spPr>
          <a:xfrm>
            <a:off x="4014135" y="2196392"/>
            <a:ext cx="310011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FDB81103-8C4C-08CB-F06E-0E3DA8DDDE74}"/>
              </a:ext>
            </a:extLst>
          </p:cNvPr>
          <p:cNvGrpSpPr/>
          <p:nvPr/>
        </p:nvGrpSpPr>
        <p:grpSpPr>
          <a:xfrm>
            <a:off x="6976570" y="4439327"/>
            <a:ext cx="1686360" cy="1713896"/>
            <a:chOff x="4483740" y="4025667"/>
            <a:chExt cx="1686360" cy="1713896"/>
          </a:xfrm>
        </p:grpSpPr>
        <p:sp>
          <p:nvSpPr>
            <p:cNvPr id="59" name="TextBox 58">
              <a:extLst>
                <a:ext uri="{FF2B5EF4-FFF2-40B4-BE49-F238E27FC236}">
                  <a16:creationId xmlns:a16="http://schemas.microsoft.com/office/drawing/2014/main" id="{86EC2045-3FB7-911F-3522-F1F7DF913EC5}"/>
                </a:ext>
              </a:extLst>
            </p:cNvPr>
            <p:cNvSpPr txBox="1"/>
            <p:nvPr/>
          </p:nvSpPr>
          <p:spPr>
            <a:xfrm>
              <a:off x="4483740" y="5370231"/>
              <a:ext cx="1686360" cy="369332"/>
            </a:xfrm>
            <a:prstGeom prst="rect">
              <a:avLst/>
            </a:prstGeom>
            <a:noFill/>
            <a:effectLst/>
          </p:spPr>
          <p:txBody>
            <a:bodyPr wrap="square" rtlCol="0">
              <a:spAutoFit/>
            </a:bodyPr>
            <a:lstStyle/>
            <a:p>
              <a:r>
                <a:rPr lang="en-GB" i="1" dirty="0">
                  <a:solidFill>
                    <a:schemeClr val="accent3">
                      <a:lumMod val="50000"/>
                    </a:schemeClr>
                  </a:solidFill>
                </a:rPr>
                <a:t>Cluster</a:t>
              </a:r>
              <a:r>
                <a:rPr lang="en-GB" b="1" i="1" dirty="0">
                  <a:solidFill>
                    <a:schemeClr val="accent3">
                      <a:lumMod val="50000"/>
                    </a:schemeClr>
                  </a:solidFill>
                </a:rPr>
                <a:t>1b</a:t>
              </a:r>
              <a:r>
                <a:rPr lang="en-GB" i="1" dirty="0">
                  <a:solidFill>
                    <a:schemeClr val="accent3">
                      <a:lumMod val="50000"/>
                    </a:schemeClr>
                  </a:solidFill>
                </a:rPr>
                <a:t> LB</a:t>
              </a:r>
              <a:endParaRPr lang="en-RO" i="1" dirty="0">
                <a:solidFill>
                  <a:schemeClr val="accent3">
                    <a:lumMod val="50000"/>
                  </a:schemeClr>
                </a:solidFill>
              </a:endParaRPr>
            </a:p>
          </p:txBody>
        </p:sp>
        <p:pic>
          <p:nvPicPr>
            <p:cNvPr id="25" name="Picture 8" descr="Google Cloud Load Balancing: How To Choose the Right Load Balancer">
              <a:extLst>
                <a:ext uri="{FF2B5EF4-FFF2-40B4-BE49-F238E27FC236}">
                  <a16:creationId xmlns:a16="http://schemas.microsoft.com/office/drawing/2014/main" id="{DDFADEC2-A0C4-1C2A-7807-F0703C4419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602" t="42599" r="22558" b="32826"/>
            <a:stretch/>
          </p:blipFill>
          <p:spPr bwMode="auto">
            <a:xfrm rot="16200000">
              <a:off x="4537818" y="4114579"/>
              <a:ext cx="1414970" cy="123714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Arrow Connector 25">
            <a:extLst>
              <a:ext uri="{FF2B5EF4-FFF2-40B4-BE49-F238E27FC236}">
                <a16:creationId xmlns:a16="http://schemas.microsoft.com/office/drawing/2014/main" id="{33DBF923-E2D5-850F-B070-796A0DC397A5}"/>
              </a:ext>
            </a:extLst>
          </p:cNvPr>
          <p:cNvCxnSpPr>
            <a:cxnSpLocks/>
            <a:stCxn id="25" idx="2"/>
            <a:endCxn id="49" idx="1"/>
          </p:cNvCxnSpPr>
          <p:nvPr/>
        </p:nvCxnSpPr>
        <p:spPr>
          <a:xfrm>
            <a:off x="8356706" y="5146812"/>
            <a:ext cx="1599658" cy="4454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4D4230A-CF62-7E6C-F043-EA64A2CDB9E9}"/>
              </a:ext>
            </a:extLst>
          </p:cNvPr>
          <p:cNvCxnSpPr>
            <a:cxnSpLocks/>
            <a:stCxn id="25" idx="2"/>
            <a:endCxn id="46" idx="1"/>
          </p:cNvCxnSpPr>
          <p:nvPr/>
        </p:nvCxnSpPr>
        <p:spPr>
          <a:xfrm flipV="1">
            <a:off x="8356706" y="5014115"/>
            <a:ext cx="1247510" cy="1326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6D97263-A926-E5B8-7A4A-BC47745FA94B}"/>
              </a:ext>
            </a:extLst>
          </p:cNvPr>
          <p:cNvCxnSpPr>
            <a:cxnSpLocks/>
            <a:stCxn id="25" idx="2"/>
            <a:endCxn id="47" idx="1"/>
          </p:cNvCxnSpPr>
          <p:nvPr/>
        </p:nvCxnSpPr>
        <p:spPr>
          <a:xfrm flipV="1">
            <a:off x="8356706" y="4684059"/>
            <a:ext cx="1842138" cy="4627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212553D-58F5-9DCA-A84F-1806C8DD420D}"/>
              </a:ext>
            </a:extLst>
          </p:cNvPr>
          <p:cNvCxnSpPr>
            <a:cxnSpLocks/>
            <a:stCxn id="25" idx="2"/>
            <a:endCxn id="48" idx="1"/>
          </p:cNvCxnSpPr>
          <p:nvPr/>
        </p:nvCxnSpPr>
        <p:spPr>
          <a:xfrm>
            <a:off x="8356706" y="5146812"/>
            <a:ext cx="2194288" cy="1639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E14AD65-16A0-5680-9BA8-6F670BF7CCA1}"/>
              </a:ext>
            </a:extLst>
          </p:cNvPr>
          <p:cNvSpPr txBox="1"/>
          <p:nvPr/>
        </p:nvSpPr>
        <p:spPr>
          <a:xfrm>
            <a:off x="11354553" y="4986834"/>
            <a:ext cx="559259" cy="400110"/>
          </a:xfrm>
          <a:prstGeom prst="rect">
            <a:avLst/>
          </a:prstGeom>
          <a:noFill/>
          <a:ln w="19050">
            <a:solidFill>
              <a:schemeClr val="tx1"/>
            </a:solidFill>
          </a:ln>
          <a:effectLst/>
        </p:spPr>
        <p:txBody>
          <a:bodyPr wrap="square" rtlCol="0">
            <a:spAutoFit/>
          </a:bodyPr>
          <a:lstStyle/>
          <a:p>
            <a:r>
              <a:rPr lang="en-US" sz="2000" dirty="0"/>
              <a:t>US</a:t>
            </a:r>
            <a:endParaRPr lang="en-RO" sz="2000" dirty="0"/>
          </a:p>
        </p:txBody>
      </p:sp>
      <p:grpSp>
        <p:nvGrpSpPr>
          <p:cNvPr id="74" name="Group 73">
            <a:extLst>
              <a:ext uri="{FF2B5EF4-FFF2-40B4-BE49-F238E27FC236}">
                <a16:creationId xmlns:a16="http://schemas.microsoft.com/office/drawing/2014/main" id="{66EB3D93-45B6-0158-2C4E-6DA6054ADD92}"/>
              </a:ext>
            </a:extLst>
          </p:cNvPr>
          <p:cNvGrpSpPr/>
          <p:nvPr/>
        </p:nvGrpSpPr>
        <p:grpSpPr>
          <a:xfrm>
            <a:off x="352887" y="1435107"/>
            <a:ext cx="11571350" cy="1749036"/>
            <a:chOff x="352887" y="1435107"/>
            <a:chExt cx="11571350" cy="1749036"/>
          </a:xfrm>
        </p:grpSpPr>
        <p:sp>
          <p:nvSpPr>
            <p:cNvPr id="61" name="TextBox 60">
              <a:extLst>
                <a:ext uri="{FF2B5EF4-FFF2-40B4-BE49-F238E27FC236}">
                  <a16:creationId xmlns:a16="http://schemas.microsoft.com/office/drawing/2014/main" id="{F202C59E-5AD7-FE75-5A16-E2CFF7263DAB}"/>
                </a:ext>
              </a:extLst>
            </p:cNvPr>
            <p:cNvSpPr txBox="1"/>
            <p:nvPr/>
          </p:nvSpPr>
          <p:spPr>
            <a:xfrm>
              <a:off x="6985144" y="2814811"/>
              <a:ext cx="1856443" cy="369332"/>
            </a:xfrm>
            <a:prstGeom prst="rect">
              <a:avLst/>
            </a:prstGeom>
            <a:noFill/>
            <a:effectLst/>
          </p:spPr>
          <p:txBody>
            <a:bodyPr wrap="square" rtlCol="0">
              <a:spAutoFit/>
            </a:bodyPr>
            <a:lstStyle/>
            <a:p>
              <a:r>
                <a:rPr lang="en-GB" i="1" dirty="0">
                  <a:solidFill>
                    <a:schemeClr val="accent3">
                      <a:lumMod val="50000"/>
                    </a:schemeClr>
                  </a:solidFill>
                </a:rPr>
                <a:t>Cluster</a:t>
              </a:r>
              <a:r>
                <a:rPr lang="en-GB" b="1" i="1" dirty="0">
                  <a:solidFill>
                    <a:schemeClr val="accent3">
                      <a:lumMod val="50000"/>
                    </a:schemeClr>
                  </a:solidFill>
                </a:rPr>
                <a:t>1a</a:t>
              </a:r>
              <a:r>
                <a:rPr lang="en-GB" i="1" dirty="0">
                  <a:solidFill>
                    <a:schemeClr val="accent3">
                      <a:lumMod val="50000"/>
                    </a:schemeClr>
                  </a:solidFill>
                </a:rPr>
                <a:t> LB</a:t>
              </a:r>
              <a:endParaRPr lang="en-RO" i="1" dirty="0">
                <a:solidFill>
                  <a:schemeClr val="accent3">
                    <a:lumMod val="50000"/>
                  </a:schemeClr>
                </a:solidFill>
              </a:endParaRPr>
            </a:p>
          </p:txBody>
        </p:sp>
        <p:grpSp>
          <p:nvGrpSpPr>
            <p:cNvPr id="73" name="Group 72">
              <a:extLst>
                <a:ext uri="{FF2B5EF4-FFF2-40B4-BE49-F238E27FC236}">
                  <a16:creationId xmlns:a16="http://schemas.microsoft.com/office/drawing/2014/main" id="{B7D4BF25-D9A3-7169-F734-26C9C1E3CC7E}"/>
                </a:ext>
              </a:extLst>
            </p:cNvPr>
            <p:cNvGrpSpPr/>
            <p:nvPr/>
          </p:nvGrpSpPr>
          <p:grpSpPr>
            <a:xfrm>
              <a:off x="352887" y="1435107"/>
              <a:ext cx="11571350" cy="1613931"/>
              <a:chOff x="352887" y="1435107"/>
              <a:chExt cx="11571350" cy="1613931"/>
            </a:xfrm>
          </p:grpSpPr>
          <p:sp>
            <p:nvSpPr>
              <p:cNvPr id="8" name="Rectangle 7">
                <a:extLst>
                  <a:ext uri="{FF2B5EF4-FFF2-40B4-BE49-F238E27FC236}">
                    <a16:creationId xmlns:a16="http://schemas.microsoft.com/office/drawing/2014/main" id="{0E176142-8DE8-4490-EB4F-440A45DBB202}"/>
                  </a:ext>
                </a:extLst>
              </p:cNvPr>
              <p:cNvSpPr/>
              <p:nvPr/>
            </p:nvSpPr>
            <p:spPr>
              <a:xfrm>
                <a:off x="9504795" y="1465503"/>
                <a:ext cx="1687940" cy="1583535"/>
              </a:xfrm>
              <a:prstGeom prst="rect">
                <a:avLst/>
              </a:prstGeom>
              <a:solidFill>
                <a:schemeClr val="accent1">
                  <a:alpha val="50000"/>
                </a:schemeClr>
              </a:solidFill>
              <a:ln w="28575">
                <a:solidFill>
                  <a:schemeClr val="accent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RO"/>
              </a:p>
            </p:txBody>
          </p:sp>
          <p:pic>
            <p:nvPicPr>
              <p:cNvPr id="9" name="Picture 8" descr="Google Cloud Load Balancing: How To Choose the Right Load Balancer">
                <a:extLst>
                  <a:ext uri="{FF2B5EF4-FFF2-40B4-BE49-F238E27FC236}">
                    <a16:creationId xmlns:a16="http://schemas.microsoft.com/office/drawing/2014/main" id="{049265F4-D025-2383-36B4-88492A8AD1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602" t="42599" r="22558" b="32826"/>
              <a:stretch/>
            </p:blipFill>
            <p:spPr bwMode="auto">
              <a:xfrm rot="16200000">
                <a:off x="7025332" y="1577820"/>
                <a:ext cx="1414970" cy="12371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9FFEEB-B6A8-954C-4F0A-932E87F1D5BE}"/>
                  </a:ext>
                </a:extLst>
              </p:cNvPr>
              <p:cNvSpPr txBox="1"/>
              <p:nvPr/>
            </p:nvSpPr>
            <p:spPr>
              <a:xfrm>
                <a:off x="1602051" y="1996337"/>
                <a:ext cx="2412084" cy="400110"/>
              </a:xfrm>
              <a:prstGeom prst="rect">
                <a:avLst/>
              </a:prstGeom>
              <a:noFill/>
              <a:ln w="19050">
                <a:solidFill>
                  <a:schemeClr val="tx1"/>
                </a:solidFill>
              </a:ln>
              <a:effectLst/>
            </p:spPr>
            <p:txBody>
              <a:bodyPr wrap="square" rtlCol="0">
                <a:spAutoFit/>
              </a:bodyPr>
              <a:lstStyle/>
              <a:p>
                <a:r>
                  <a:rPr lang="en-GB" sz="2000" b="1" dirty="0"/>
                  <a:t>s</a:t>
                </a:r>
                <a:r>
                  <a:rPr lang="en-RO" sz="2000" b="1" dirty="0"/>
                  <a:t>treaming-app.net</a:t>
                </a:r>
              </a:p>
            </p:txBody>
          </p:sp>
          <p:grpSp>
            <p:nvGrpSpPr>
              <p:cNvPr id="16" name="Group 15">
                <a:extLst>
                  <a:ext uri="{FF2B5EF4-FFF2-40B4-BE49-F238E27FC236}">
                    <a16:creationId xmlns:a16="http://schemas.microsoft.com/office/drawing/2014/main" id="{8DF12B38-0A48-EDA2-BBE8-AE991DADD76A}"/>
                  </a:ext>
                </a:extLst>
              </p:cNvPr>
              <p:cNvGrpSpPr/>
              <p:nvPr/>
            </p:nvGrpSpPr>
            <p:grpSpPr>
              <a:xfrm>
                <a:off x="9581092" y="1503188"/>
                <a:ext cx="1541406" cy="1504601"/>
                <a:chOff x="9846472" y="3457269"/>
                <a:chExt cx="1997830" cy="1944443"/>
              </a:xfrm>
            </p:grpSpPr>
            <p:pic>
              <p:nvPicPr>
                <p:cNvPr id="40" name="Picture 2" descr="How to set up a serious Kubernetes terminal">
                  <a:extLst>
                    <a:ext uri="{FF2B5EF4-FFF2-40B4-BE49-F238E27FC236}">
                      <a16:creationId xmlns:a16="http://schemas.microsoft.com/office/drawing/2014/main" id="{A34E2A06-8E4F-61A6-34B4-57BEE6C10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6472" y="388381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ow to set up a serious Kubernetes terminal">
                  <a:extLst>
                    <a:ext uri="{FF2B5EF4-FFF2-40B4-BE49-F238E27FC236}">
                      <a16:creationId xmlns:a16="http://schemas.microsoft.com/office/drawing/2014/main" id="{6A86CFC7-73FD-3A7D-F940-D76D3B6BF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175" y="3457269"/>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ow to set up a serious Kubernetes terminal">
                  <a:extLst>
                    <a:ext uri="{FF2B5EF4-FFF2-40B4-BE49-F238E27FC236}">
                      <a16:creationId xmlns:a16="http://schemas.microsoft.com/office/drawing/2014/main" id="{194EDE64-3D17-C25E-CA14-B11B59C65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3599" y="4267141"/>
                  <a:ext cx="770703" cy="77070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ow to set up a serious Kubernetes terminal">
                  <a:extLst>
                    <a:ext uri="{FF2B5EF4-FFF2-40B4-BE49-F238E27FC236}">
                      <a16:creationId xmlns:a16="http://schemas.microsoft.com/office/drawing/2014/main" id="{4E1DA1EE-FE4B-A93B-35E1-FB0350077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2896" y="4631009"/>
                  <a:ext cx="770703" cy="770703"/>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6" descr="icon-user-default - Axium Radon Mitigations">
                <a:extLst>
                  <a:ext uri="{FF2B5EF4-FFF2-40B4-BE49-F238E27FC236}">
                    <a16:creationId xmlns:a16="http://schemas.microsoft.com/office/drawing/2014/main" id="{FE94C4B2-7524-A577-5026-CCEEBEFCA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87" y="1853520"/>
                <a:ext cx="688010" cy="6880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FD649123-21EE-D4B9-97DC-34CABC873A53}"/>
                  </a:ext>
                </a:extLst>
              </p:cNvPr>
              <p:cNvCxnSpPr>
                <a:cxnSpLocks/>
                <a:stCxn id="17" idx="3"/>
                <a:endCxn id="10" idx="1"/>
              </p:cNvCxnSpPr>
              <p:nvPr/>
            </p:nvCxnSpPr>
            <p:spPr>
              <a:xfrm flipV="1">
                <a:off x="1040897" y="2196392"/>
                <a:ext cx="561154" cy="11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AB5563-FCF7-9765-ECB2-881D040995F4}"/>
                  </a:ext>
                </a:extLst>
              </p:cNvPr>
              <p:cNvCxnSpPr>
                <a:cxnSpLocks/>
                <a:stCxn id="9" idx="2"/>
                <a:endCxn id="40" idx="1"/>
              </p:cNvCxnSpPr>
              <p:nvPr/>
            </p:nvCxnSpPr>
            <p:spPr>
              <a:xfrm flipV="1">
                <a:off x="8351390" y="2131427"/>
                <a:ext cx="1229702" cy="649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4FD9CD-20E7-6B84-D09D-781985E4E2DB}"/>
                  </a:ext>
                </a:extLst>
              </p:cNvPr>
              <p:cNvCxnSpPr>
                <a:cxnSpLocks/>
                <a:stCxn id="9" idx="2"/>
                <a:endCxn id="41" idx="1"/>
              </p:cNvCxnSpPr>
              <p:nvPr/>
            </p:nvCxnSpPr>
            <p:spPr>
              <a:xfrm flipV="1">
                <a:off x="8351390" y="1801371"/>
                <a:ext cx="1824330" cy="3950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C6C6B2-59BD-55F8-30DF-72085C7E2C06}"/>
                  </a:ext>
                </a:extLst>
              </p:cNvPr>
              <p:cNvCxnSpPr>
                <a:cxnSpLocks/>
                <a:stCxn id="9" idx="2"/>
                <a:endCxn id="43" idx="1"/>
              </p:cNvCxnSpPr>
              <p:nvPr/>
            </p:nvCxnSpPr>
            <p:spPr>
              <a:xfrm>
                <a:off x="8351390" y="2196392"/>
                <a:ext cx="1581851" cy="513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152EF9-DEF1-3D85-CD2C-5A3DFE99FBBE}"/>
                  </a:ext>
                </a:extLst>
              </p:cNvPr>
              <p:cNvCxnSpPr>
                <a:cxnSpLocks/>
                <a:stCxn id="9" idx="2"/>
                <a:endCxn id="42" idx="1"/>
              </p:cNvCxnSpPr>
              <p:nvPr/>
            </p:nvCxnSpPr>
            <p:spPr>
              <a:xfrm>
                <a:off x="8351390" y="2196392"/>
                <a:ext cx="2176480" cy="2316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3C07F0B-1077-E5DC-B203-ADD9DFD66D4F}"/>
                  </a:ext>
                </a:extLst>
              </p:cNvPr>
              <p:cNvSpPr txBox="1"/>
              <p:nvPr/>
            </p:nvSpPr>
            <p:spPr>
              <a:xfrm>
                <a:off x="11364977" y="2099554"/>
                <a:ext cx="559260" cy="400110"/>
              </a:xfrm>
              <a:prstGeom prst="rect">
                <a:avLst/>
              </a:prstGeom>
              <a:noFill/>
              <a:ln w="19050">
                <a:solidFill>
                  <a:schemeClr val="tx1"/>
                </a:solidFill>
              </a:ln>
              <a:effectLst/>
            </p:spPr>
            <p:txBody>
              <a:bodyPr wrap="square" rtlCol="0">
                <a:spAutoFit/>
              </a:bodyPr>
              <a:lstStyle/>
              <a:p>
                <a:r>
                  <a:rPr lang="en-US" sz="2000" dirty="0"/>
                  <a:t>US</a:t>
                </a:r>
                <a:endParaRPr lang="en-RO" sz="2000" dirty="0"/>
              </a:p>
            </p:txBody>
          </p:sp>
          <p:grpSp>
            <p:nvGrpSpPr>
              <p:cNvPr id="69" name="Group 68">
                <a:extLst>
                  <a:ext uri="{FF2B5EF4-FFF2-40B4-BE49-F238E27FC236}">
                    <a16:creationId xmlns:a16="http://schemas.microsoft.com/office/drawing/2014/main" id="{BFF7DC30-FF79-9C15-93F7-F7B5AB12253E}"/>
                  </a:ext>
                </a:extLst>
              </p:cNvPr>
              <p:cNvGrpSpPr/>
              <p:nvPr/>
            </p:nvGrpSpPr>
            <p:grpSpPr>
              <a:xfrm>
                <a:off x="4236438" y="1435107"/>
                <a:ext cx="3137152" cy="628105"/>
                <a:chOff x="1670201" y="1642743"/>
                <a:chExt cx="3137152" cy="628105"/>
              </a:xfrm>
            </p:grpSpPr>
            <p:sp>
              <p:nvSpPr>
                <p:cNvPr id="60" name="TextBox 59">
                  <a:extLst>
                    <a:ext uri="{FF2B5EF4-FFF2-40B4-BE49-F238E27FC236}">
                      <a16:creationId xmlns:a16="http://schemas.microsoft.com/office/drawing/2014/main" id="{786CD8C7-DF83-CBD1-2585-34C9A822CC12}"/>
                    </a:ext>
                  </a:extLst>
                </p:cNvPr>
                <p:cNvSpPr txBox="1"/>
                <p:nvPr/>
              </p:nvSpPr>
              <p:spPr>
                <a:xfrm>
                  <a:off x="1670201" y="1642743"/>
                  <a:ext cx="3137152" cy="369332"/>
                </a:xfrm>
                <a:prstGeom prst="rect">
                  <a:avLst/>
                </a:prstGeom>
                <a:noFill/>
                <a:effectLst/>
              </p:spPr>
              <p:txBody>
                <a:bodyPr wrap="square" rtlCol="0">
                  <a:spAutoFit/>
                </a:bodyPr>
                <a:lstStyle/>
                <a:p>
                  <a:r>
                    <a:rPr lang="en-GB" b="1" dirty="0"/>
                    <a:t>region</a:t>
                  </a:r>
                  <a:r>
                    <a:rPr lang="en-GB" b="1" dirty="0">
                      <a:solidFill>
                        <a:srgbClr val="7030A0"/>
                      </a:solidFill>
                    </a:rPr>
                    <a:t>1a</a:t>
                  </a:r>
                  <a:r>
                    <a:rPr lang="en-GB" dirty="0"/>
                    <a:t>.s</a:t>
                  </a:r>
                  <a:r>
                    <a:rPr lang="en-RO" dirty="0"/>
                    <a:t>treaming-app.net</a:t>
                  </a:r>
                </a:p>
              </p:txBody>
            </p:sp>
            <p:sp>
              <p:nvSpPr>
                <p:cNvPr id="67" name="TextBox 66">
                  <a:extLst>
                    <a:ext uri="{FF2B5EF4-FFF2-40B4-BE49-F238E27FC236}">
                      <a16:creationId xmlns:a16="http://schemas.microsoft.com/office/drawing/2014/main" id="{C5076A70-AF69-FDF5-F0A1-865BFB9CB5BB}"/>
                    </a:ext>
                  </a:extLst>
                </p:cNvPr>
                <p:cNvSpPr txBox="1"/>
                <p:nvPr/>
              </p:nvSpPr>
              <p:spPr>
                <a:xfrm>
                  <a:off x="1888074" y="1932294"/>
                  <a:ext cx="2307376" cy="338554"/>
                </a:xfrm>
                <a:prstGeom prst="rect">
                  <a:avLst/>
                </a:prstGeom>
                <a:noFill/>
                <a:ln w="19050">
                  <a:solidFill>
                    <a:schemeClr val="tx1"/>
                  </a:solidFill>
                </a:ln>
              </p:spPr>
              <p:txBody>
                <a:bodyPr wrap="square" rtlCol="0">
                  <a:spAutoFit/>
                </a:bodyPr>
                <a:lstStyle/>
                <a:p>
                  <a:pPr algn="ctr"/>
                  <a:r>
                    <a:rPr lang="en-GB" sz="1600" b="1" dirty="0">
                      <a:ln>
                        <a:solidFill>
                          <a:schemeClr val="accent6">
                            <a:lumMod val="50000"/>
                          </a:schemeClr>
                        </a:solidFill>
                      </a:ln>
                      <a:solidFill>
                        <a:srgbClr val="002060"/>
                      </a:solidFill>
                    </a:rPr>
                    <a:t>DNS Record: CNAME</a:t>
                  </a:r>
                  <a:endParaRPr lang="en-RO" sz="1600" b="1" dirty="0">
                    <a:ln>
                      <a:solidFill>
                        <a:schemeClr val="accent6">
                          <a:lumMod val="50000"/>
                        </a:schemeClr>
                      </a:solidFill>
                    </a:ln>
                    <a:solidFill>
                      <a:srgbClr val="002060"/>
                    </a:solidFill>
                  </a:endParaRPr>
                </a:p>
              </p:txBody>
            </p:sp>
          </p:grpSp>
        </p:grpSp>
      </p:grpSp>
      <p:cxnSp>
        <p:nvCxnSpPr>
          <p:cNvPr id="50" name="Straight Arrow Connector 49">
            <a:extLst>
              <a:ext uri="{FF2B5EF4-FFF2-40B4-BE49-F238E27FC236}">
                <a16:creationId xmlns:a16="http://schemas.microsoft.com/office/drawing/2014/main" id="{B8B22098-3688-6354-7DAA-5BDD20026225}"/>
              </a:ext>
            </a:extLst>
          </p:cNvPr>
          <p:cNvCxnSpPr>
            <a:cxnSpLocks/>
            <a:stCxn id="10" idx="3"/>
            <a:endCxn id="25" idx="0"/>
          </p:cNvCxnSpPr>
          <p:nvPr/>
        </p:nvCxnSpPr>
        <p:spPr>
          <a:xfrm>
            <a:off x="4014135" y="2196392"/>
            <a:ext cx="3105426" cy="29504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3A1E1D2-886C-3121-7148-3F704740792B}"/>
              </a:ext>
            </a:extLst>
          </p:cNvPr>
          <p:cNvSpPr txBox="1"/>
          <p:nvPr/>
        </p:nvSpPr>
        <p:spPr>
          <a:xfrm rot="2648102">
            <a:off x="4692508" y="3292855"/>
            <a:ext cx="3137152" cy="369332"/>
          </a:xfrm>
          <a:prstGeom prst="rect">
            <a:avLst/>
          </a:prstGeom>
          <a:noFill/>
          <a:effectLst/>
        </p:spPr>
        <p:txBody>
          <a:bodyPr wrap="square" rtlCol="0">
            <a:spAutoFit/>
          </a:bodyPr>
          <a:lstStyle/>
          <a:p>
            <a:r>
              <a:rPr lang="en-GB" b="1" dirty="0"/>
              <a:t>region</a:t>
            </a:r>
            <a:r>
              <a:rPr lang="en-GB" b="1" dirty="0">
                <a:solidFill>
                  <a:schemeClr val="accent6">
                    <a:lumMod val="50000"/>
                  </a:schemeClr>
                </a:solidFill>
              </a:rPr>
              <a:t>1b</a:t>
            </a:r>
            <a:r>
              <a:rPr lang="en-GB" dirty="0"/>
              <a:t>.s</a:t>
            </a:r>
            <a:r>
              <a:rPr lang="en-RO" dirty="0"/>
              <a:t>treaming-app.net</a:t>
            </a:r>
          </a:p>
        </p:txBody>
      </p:sp>
      <p:sp>
        <p:nvSpPr>
          <p:cNvPr id="52" name="TextBox 51">
            <a:extLst>
              <a:ext uri="{FF2B5EF4-FFF2-40B4-BE49-F238E27FC236}">
                <a16:creationId xmlns:a16="http://schemas.microsoft.com/office/drawing/2014/main" id="{2FF0EB34-208F-2FB3-295C-F992D81D57CD}"/>
              </a:ext>
            </a:extLst>
          </p:cNvPr>
          <p:cNvSpPr txBox="1"/>
          <p:nvPr/>
        </p:nvSpPr>
        <p:spPr>
          <a:xfrm rot="2648102">
            <a:off x="4910381" y="3582406"/>
            <a:ext cx="2307376" cy="338554"/>
          </a:xfrm>
          <a:prstGeom prst="rect">
            <a:avLst/>
          </a:prstGeom>
          <a:noFill/>
          <a:ln w="19050">
            <a:solidFill>
              <a:schemeClr val="tx1"/>
            </a:solidFill>
          </a:ln>
        </p:spPr>
        <p:txBody>
          <a:bodyPr wrap="square" rtlCol="0">
            <a:spAutoFit/>
          </a:bodyPr>
          <a:lstStyle/>
          <a:p>
            <a:pPr algn="ctr"/>
            <a:r>
              <a:rPr lang="en-GB" sz="1600" b="1" dirty="0">
                <a:ln>
                  <a:solidFill>
                    <a:schemeClr val="accent6">
                      <a:lumMod val="50000"/>
                    </a:schemeClr>
                  </a:solidFill>
                </a:ln>
                <a:solidFill>
                  <a:srgbClr val="002060"/>
                </a:solidFill>
              </a:rPr>
              <a:t>DNS Record: CNAME</a:t>
            </a:r>
            <a:endParaRPr lang="en-RO" sz="1600" b="1" dirty="0">
              <a:ln>
                <a:solidFill>
                  <a:schemeClr val="accent6">
                    <a:lumMod val="50000"/>
                  </a:schemeClr>
                </a:solidFill>
              </a:ln>
              <a:solidFill>
                <a:srgbClr val="002060"/>
              </a:solidFill>
            </a:endParaRPr>
          </a:p>
        </p:txBody>
      </p:sp>
      <p:pic>
        <p:nvPicPr>
          <p:cNvPr id="6" name="Graphic 5" descr="Add with solid fill">
            <a:extLst>
              <a:ext uri="{FF2B5EF4-FFF2-40B4-BE49-F238E27FC236}">
                <a16:creationId xmlns:a16="http://schemas.microsoft.com/office/drawing/2014/main" id="{A8089F1E-F821-5582-0611-FC674AA936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38807">
            <a:off x="4734268" y="1256311"/>
            <a:ext cx="1338141" cy="1338141"/>
          </a:xfrm>
          <a:prstGeom prst="rect">
            <a:avLst/>
          </a:prstGeom>
        </p:spPr>
      </p:pic>
    </p:spTree>
    <p:extLst>
      <p:ext uri="{BB962C8B-B14F-4D97-AF65-F5344CB8AC3E}">
        <p14:creationId xmlns:p14="http://schemas.microsoft.com/office/powerpoint/2010/main" val="3491470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normAutofit fontScale="90000"/>
          </a:bodyPr>
          <a:lstStyle/>
          <a:p>
            <a:r>
              <a:rPr lang="en-RO" dirty="0"/>
              <a:t>Service migration – slowed down due to DNS caches</a:t>
            </a:r>
          </a:p>
        </p:txBody>
      </p:sp>
      <p:pic>
        <p:nvPicPr>
          <p:cNvPr id="4" name="Picture 3" descr="Chart&#10;&#10;Description automatically generated">
            <a:extLst>
              <a:ext uri="{FF2B5EF4-FFF2-40B4-BE49-F238E27FC236}">
                <a16:creationId xmlns:a16="http://schemas.microsoft.com/office/drawing/2014/main" id="{B5935FEF-72DA-D163-F6C7-8FE17AE90AA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6000"/>
                    </a14:imgEffect>
                    <a14:imgEffect>
                      <a14:brightnessContrast bright="32000" contrast="36000"/>
                    </a14:imgEffect>
                  </a14:imgLayer>
                </a14:imgProps>
              </a:ext>
              <a:ext uri="{28A0092B-C50C-407E-A947-70E740481C1C}">
                <a14:useLocalDpi xmlns:a14="http://schemas.microsoft.com/office/drawing/2010/main" val="0"/>
              </a:ext>
            </a:extLst>
          </a:blip>
          <a:stretch>
            <a:fillRect/>
          </a:stretch>
        </p:blipFill>
        <p:spPr>
          <a:xfrm>
            <a:off x="412750" y="1093787"/>
            <a:ext cx="7446736" cy="2655703"/>
          </a:xfrm>
          <a:prstGeom prst="rect">
            <a:avLst/>
          </a:prstGeom>
        </p:spPr>
      </p:pic>
      <p:pic>
        <p:nvPicPr>
          <p:cNvPr id="7" name="Picture 6" descr="Chart, line chart&#10;&#10;Description automatically generated">
            <a:extLst>
              <a:ext uri="{FF2B5EF4-FFF2-40B4-BE49-F238E27FC236}">
                <a16:creationId xmlns:a16="http://schemas.microsoft.com/office/drawing/2014/main" id="{563B5547-4029-4408-04B6-6AEF1C93F92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3000"/>
                    </a14:imgEffect>
                    <a14:imgEffect>
                      <a14:brightnessContrast bright="17000" contrast="40000"/>
                    </a14:imgEffect>
                  </a14:imgLayer>
                </a14:imgProps>
              </a:ext>
              <a:ext uri="{28A0092B-C50C-407E-A947-70E740481C1C}">
                <a14:useLocalDpi xmlns:a14="http://schemas.microsoft.com/office/drawing/2010/main" val="0"/>
              </a:ext>
            </a:extLst>
          </a:blip>
          <a:stretch>
            <a:fillRect/>
          </a:stretch>
        </p:blipFill>
        <p:spPr>
          <a:xfrm>
            <a:off x="4608286" y="3749490"/>
            <a:ext cx="7446736" cy="2749281"/>
          </a:xfrm>
          <a:prstGeom prst="rect">
            <a:avLst/>
          </a:prstGeom>
        </p:spPr>
      </p:pic>
      <p:sp>
        <p:nvSpPr>
          <p:cNvPr id="76" name="Content Placeholder 4">
            <a:extLst>
              <a:ext uri="{FF2B5EF4-FFF2-40B4-BE49-F238E27FC236}">
                <a16:creationId xmlns:a16="http://schemas.microsoft.com/office/drawing/2014/main" id="{FD83BB6F-AB9B-A423-8175-66EE36F0F34C}"/>
              </a:ext>
            </a:extLst>
          </p:cNvPr>
          <p:cNvSpPr>
            <a:spLocks noGrp="1"/>
          </p:cNvSpPr>
          <p:nvPr>
            <p:ph sz="quarter" idx="12"/>
          </p:nvPr>
        </p:nvSpPr>
        <p:spPr>
          <a:xfrm>
            <a:off x="8011885" y="1442132"/>
            <a:ext cx="3918858" cy="2117500"/>
          </a:xfrm>
        </p:spPr>
        <p:txBody>
          <a:bodyPr>
            <a:normAutofit/>
          </a:bodyPr>
          <a:lstStyle/>
          <a:p>
            <a:pPr marL="0" indent="0" algn="ctr">
              <a:buNone/>
            </a:pPr>
            <a:r>
              <a:rPr lang="en-RO" dirty="0"/>
              <a:t>Contrary to the expectation, not all requests were immediately routed to</a:t>
            </a:r>
            <a:r>
              <a:rPr lang="en-GB" dirty="0"/>
              <a:t> t</a:t>
            </a:r>
            <a:r>
              <a:rPr lang="en-RO" dirty="0"/>
              <a:t>he new deployment</a:t>
            </a:r>
          </a:p>
        </p:txBody>
      </p:sp>
      <p:sp>
        <p:nvSpPr>
          <p:cNvPr id="77" name="Content Placeholder 4">
            <a:extLst>
              <a:ext uri="{FF2B5EF4-FFF2-40B4-BE49-F238E27FC236}">
                <a16:creationId xmlns:a16="http://schemas.microsoft.com/office/drawing/2014/main" id="{E5C27A2C-237A-4A75-6FE8-2B9F1DBACDE8}"/>
              </a:ext>
            </a:extLst>
          </p:cNvPr>
          <p:cNvSpPr txBox="1">
            <a:spLocks/>
          </p:cNvSpPr>
          <p:nvPr/>
        </p:nvSpPr>
        <p:spPr>
          <a:xfrm>
            <a:off x="313204" y="4616413"/>
            <a:ext cx="4103914" cy="1387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bg1"/>
              </a:buClr>
              <a:buFont typeface="Wingdings" panose="05000000000000000000" pitchFamily="2" charset="2"/>
              <a:buChar char="§"/>
              <a:defRPr sz="2800" kern="1200">
                <a:solidFill>
                  <a:schemeClr val="bg2">
                    <a:lumMod val="1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C00000"/>
              </a:buClr>
              <a:buSzPct val="50000"/>
              <a:buFont typeface="Wingdings" panose="05000000000000000000" pitchFamily="2" charset="2"/>
              <a:buChar char="q"/>
              <a:defRPr sz="2400" b="0" kern="1200">
                <a:solidFill>
                  <a:schemeClr val="bg2">
                    <a:lumMod val="1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SzPct val="80000"/>
              <a:buFont typeface="Courier New" panose="02070309020205020404" pitchFamily="49" charset="0"/>
              <a:buChar char="o"/>
              <a:defRPr sz="2000" kern="1200">
                <a:solidFill>
                  <a:schemeClr val="bg2">
                    <a:lumMod val="1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dirty="0"/>
              <a:t>What about a revert at this point?</a:t>
            </a:r>
            <a:endParaRPr lang="en-RO" dirty="0"/>
          </a:p>
        </p:txBody>
      </p:sp>
    </p:spTree>
    <p:extLst>
      <p:ext uri="{BB962C8B-B14F-4D97-AF65-F5344CB8AC3E}">
        <p14:creationId xmlns:p14="http://schemas.microsoft.com/office/powerpoint/2010/main" val="464989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normAutofit fontScale="90000"/>
          </a:bodyPr>
          <a:lstStyle/>
          <a:p>
            <a:r>
              <a:rPr lang="en-RO" dirty="0"/>
              <a:t>Service migration – slowed down due to DNS caches</a:t>
            </a:r>
          </a:p>
        </p:txBody>
      </p:sp>
      <p:pic>
        <p:nvPicPr>
          <p:cNvPr id="29698" name="Picture 2" descr="What Is DNS Cache and How to Flush It">
            <a:extLst>
              <a:ext uri="{FF2B5EF4-FFF2-40B4-BE49-F238E27FC236}">
                <a16:creationId xmlns:a16="http://schemas.microsoft.com/office/drawing/2014/main" id="{3A39CBC1-4F6B-329E-91BA-55F515A74D4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5000"/>
                    </a14:imgEffect>
                    <a14:imgEffect>
                      <a14:brightnessContrast contrast="31000"/>
                    </a14:imgEffect>
                  </a14:imgLayer>
                </a14:imgProps>
              </a:ext>
              <a:ext uri="{28A0092B-C50C-407E-A947-70E740481C1C}">
                <a14:useLocalDpi xmlns:a14="http://schemas.microsoft.com/office/drawing/2010/main" val="0"/>
              </a:ext>
            </a:extLst>
          </a:blip>
          <a:srcRect/>
          <a:stretch>
            <a:fillRect/>
          </a:stretch>
        </p:blipFill>
        <p:spPr bwMode="auto">
          <a:xfrm>
            <a:off x="1404256" y="1219199"/>
            <a:ext cx="9971316" cy="4985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837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normAutofit/>
          </a:bodyPr>
          <a:lstStyle/>
          <a:p>
            <a:r>
              <a:rPr lang="en-RO" dirty="0"/>
              <a:t>Blackbox monitoring</a:t>
            </a:r>
          </a:p>
        </p:txBody>
      </p:sp>
      <p:sp>
        <p:nvSpPr>
          <p:cNvPr id="4" name="Content Placeholder 4">
            <a:extLst>
              <a:ext uri="{FF2B5EF4-FFF2-40B4-BE49-F238E27FC236}">
                <a16:creationId xmlns:a16="http://schemas.microsoft.com/office/drawing/2014/main" id="{DF1BB05A-B9DE-16CC-09F0-D28A126C912A}"/>
              </a:ext>
            </a:extLst>
          </p:cNvPr>
          <p:cNvSpPr>
            <a:spLocks noGrp="1"/>
          </p:cNvSpPr>
          <p:nvPr>
            <p:ph sz="quarter" idx="12"/>
          </p:nvPr>
        </p:nvSpPr>
        <p:spPr>
          <a:xfrm>
            <a:off x="474453" y="1285875"/>
            <a:ext cx="11467176" cy="1057011"/>
          </a:xfrm>
        </p:spPr>
        <p:txBody>
          <a:bodyPr>
            <a:normAutofit fontScale="92500"/>
          </a:bodyPr>
          <a:lstStyle/>
          <a:p>
            <a:pPr marL="0" indent="0">
              <a:buNone/>
            </a:pPr>
            <a:r>
              <a:rPr lang="en-RO" dirty="0"/>
              <a:t>Why/when do we need blackbox monitoring?</a:t>
            </a:r>
          </a:p>
          <a:p>
            <a:pPr lvl="1"/>
            <a:r>
              <a:rPr lang="en-RO" dirty="0"/>
              <a:t>The application works very well even if it doesn’t receive any requests, or even better</a:t>
            </a:r>
          </a:p>
          <a:p>
            <a:pPr marL="457200" lvl="1" indent="0">
              <a:buNone/>
            </a:pPr>
            <a:endParaRPr lang="en-RO" dirty="0"/>
          </a:p>
        </p:txBody>
      </p:sp>
      <p:grpSp>
        <p:nvGrpSpPr>
          <p:cNvPr id="35840" name="Group 35839">
            <a:extLst>
              <a:ext uri="{FF2B5EF4-FFF2-40B4-BE49-F238E27FC236}">
                <a16:creationId xmlns:a16="http://schemas.microsoft.com/office/drawing/2014/main" id="{5853C20F-5DEC-5298-33C9-9C4D1E360117}"/>
              </a:ext>
            </a:extLst>
          </p:cNvPr>
          <p:cNvGrpSpPr/>
          <p:nvPr/>
        </p:nvGrpSpPr>
        <p:grpSpPr>
          <a:xfrm>
            <a:off x="9000743" y="3090958"/>
            <a:ext cx="2940886" cy="2516414"/>
            <a:chOff x="9251114" y="3492500"/>
            <a:chExt cx="1986436" cy="1748992"/>
          </a:xfrm>
        </p:grpSpPr>
        <p:pic>
          <p:nvPicPr>
            <p:cNvPr id="61" name="Picture 2" descr="How to set up a serious Kubernetes terminal">
              <a:extLst>
                <a:ext uri="{FF2B5EF4-FFF2-40B4-BE49-F238E27FC236}">
                  <a16:creationId xmlns:a16="http://schemas.microsoft.com/office/drawing/2014/main" id="{DEDD9088-8F97-068B-5C24-53B7F88E8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1114" y="3492500"/>
              <a:ext cx="1106757" cy="1109993"/>
            </a:xfrm>
            <a:prstGeom prst="rect">
              <a:avLst/>
            </a:prstGeom>
            <a:noFill/>
            <a:extLst>
              <a:ext uri="{909E8E84-426E-40DD-AFC4-6F175D3DCCD1}">
                <a14:hiddenFill xmlns:a14="http://schemas.microsoft.com/office/drawing/2010/main">
                  <a:solidFill>
                    <a:srgbClr val="FFFFFF"/>
                  </a:solidFill>
                </a14:hiddenFill>
              </a:ext>
            </a:extLst>
          </p:spPr>
        </p:pic>
        <p:pic>
          <p:nvPicPr>
            <p:cNvPr id="63" name="Graphic 62" descr="Magnifying glass with solid fill">
              <a:extLst>
                <a:ext uri="{FF2B5EF4-FFF2-40B4-BE49-F238E27FC236}">
                  <a16:creationId xmlns:a16="http://schemas.microsoft.com/office/drawing/2014/main" id="{822949E9-547B-1FD1-6B92-B2AF51A751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7790" y="3531732"/>
              <a:ext cx="1709760" cy="1709760"/>
            </a:xfrm>
            <a:prstGeom prst="rect">
              <a:avLst/>
            </a:prstGeom>
          </p:spPr>
        </p:pic>
      </p:grpSp>
      <p:grpSp>
        <p:nvGrpSpPr>
          <p:cNvPr id="35847" name="Group 35846">
            <a:extLst>
              <a:ext uri="{FF2B5EF4-FFF2-40B4-BE49-F238E27FC236}">
                <a16:creationId xmlns:a16="http://schemas.microsoft.com/office/drawing/2014/main" id="{7A021E2F-01A8-54B5-B0B2-77A18BE49860}"/>
              </a:ext>
            </a:extLst>
          </p:cNvPr>
          <p:cNvGrpSpPr/>
          <p:nvPr/>
        </p:nvGrpSpPr>
        <p:grpSpPr>
          <a:xfrm>
            <a:off x="2674122" y="2101113"/>
            <a:ext cx="6531428" cy="4054143"/>
            <a:chOff x="653143" y="2218959"/>
            <a:chExt cx="6531428" cy="4054143"/>
          </a:xfrm>
        </p:grpSpPr>
        <p:grpSp>
          <p:nvGrpSpPr>
            <p:cNvPr id="57" name="Group 56">
              <a:extLst>
                <a:ext uri="{FF2B5EF4-FFF2-40B4-BE49-F238E27FC236}">
                  <a16:creationId xmlns:a16="http://schemas.microsoft.com/office/drawing/2014/main" id="{096F79EA-3FF6-71EF-CD9D-67A960B5A2FB}"/>
                </a:ext>
              </a:extLst>
            </p:cNvPr>
            <p:cNvGrpSpPr/>
            <p:nvPr/>
          </p:nvGrpSpPr>
          <p:grpSpPr>
            <a:xfrm>
              <a:off x="1490124" y="2218959"/>
              <a:ext cx="5694447" cy="4054143"/>
              <a:chOff x="1490124" y="2218959"/>
              <a:chExt cx="5694447" cy="4054143"/>
            </a:xfrm>
          </p:grpSpPr>
          <p:pic>
            <p:nvPicPr>
              <p:cNvPr id="33796" name="Picture 4" descr="Font - Free Icon Library">
                <a:extLst>
                  <a:ext uri="{FF2B5EF4-FFF2-40B4-BE49-F238E27FC236}">
                    <a16:creationId xmlns:a16="http://schemas.microsoft.com/office/drawing/2014/main" id="{438D830E-DC21-9DDB-463D-52E472A42A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1572872" y="3483388"/>
                <a:ext cx="1158017" cy="11580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Google Cloud Load Balancing: How To Choose the Right Load Balancer">
                <a:extLst>
                  <a:ext uri="{FF2B5EF4-FFF2-40B4-BE49-F238E27FC236}">
                    <a16:creationId xmlns:a16="http://schemas.microsoft.com/office/drawing/2014/main" id="{3E3E9743-D6B1-C0BB-1C8F-69E13F27FF6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7602" t="42599" r="22558" b="32826"/>
              <a:stretch/>
            </p:blipFill>
            <p:spPr bwMode="auto">
              <a:xfrm rot="16200000">
                <a:off x="3770639" y="2285965"/>
                <a:ext cx="1066356" cy="9323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Google Cloud Load Balancing: How To Choose the Right Load Balancer">
                <a:extLst>
                  <a:ext uri="{FF2B5EF4-FFF2-40B4-BE49-F238E27FC236}">
                    <a16:creationId xmlns:a16="http://schemas.microsoft.com/office/drawing/2014/main" id="{8002FA67-B3F7-674A-CB79-FD22A61775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7602" t="42599" r="22558" b="32826"/>
              <a:stretch/>
            </p:blipFill>
            <p:spPr bwMode="auto">
              <a:xfrm rot="16200000">
                <a:off x="3770638" y="3613583"/>
                <a:ext cx="1066359" cy="932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Google Cloud Load Balancing: How To Choose the Right Load Balancer">
                <a:extLst>
                  <a:ext uri="{FF2B5EF4-FFF2-40B4-BE49-F238E27FC236}">
                    <a16:creationId xmlns:a16="http://schemas.microsoft.com/office/drawing/2014/main" id="{CF5C389B-1202-9A5E-B7CD-C0C43A5902D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7602" t="42599" r="22558" b="32826"/>
              <a:stretch/>
            </p:blipFill>
            <p:spPr bwMode="auto">
              <a:xfrm rot="16200000">
                <a:off x="3770638" y="4854107"/>
                <a:ext cx="1066359" cy="9323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ow to set up a serious Kubernetes terminal">
                <a:extLst>
                  <a:ext uri="{FF2B5EF4-FFF2-40B4-BE49-F238E27FC236}">
                    <a16:creationId xmlns:a16="http://schemas.microsoft.com/office/drawing/2014/main" id="{B513856E-D32F-2BC3-8513-500FF0F37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337" y="2394592"/>
                <a:ext cx="419669" cy="4208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to set up a serious Kubernetes terminal">
                <a:extLst>
                  <a:ext uri="{FF2B5EF4-FFF2-40B4-BE49-F238E27FC236}">
                    <a16:creationId xmlns:a16="http://schemas.microsoft.com/office/drawing/2014/main" id="{FD7B8EC3-C118-1517-6EA8-0AEF5D2F2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485" y="2821201"/>
                <a:ext cx="419669" cy="4208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set up a serious Kubernetes terminal">
                <a:extLst>
                  <a:ext uri="{FF2B5EF4-FFF2-40B4-BE49-F238E27FC236}">
                    <a16:creationId xmlns:a16="http://schemas.microsoft.com/office/drawing/2014/main" id="{19C8DE87-DC9A-2AC9-F2D0-3CE286807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154" y="2605040"/>
                <a:ext cx="419669" cy="4208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ow to set up a serious Kubernetes terminal">
                <a:extLst>
                  <a:ext uri="{FF2B5EF4-FFF2-40B4-BE49-F238E27FC236}">
                    <a16:creationId xmlns:a16="http://schemas.microsoft.com/office/drawing/2014/main" id="{1B25414A-07BA-9A9B-1266-7F69543E6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337" y="3641501"/>
                <a:ext cx="419669" cy="4208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ow to set up a serious Kubernetes terminal">
                <a:extLst>
                  <a:ext uri="{FF2B5EF4-FFF2-40B4-BE49-F238E27FC236}">
                    <a16:creationId xmlns:a16="http://schemas.microsoft.com/office/drawing/2014/main" id="{2D64ABF1-741C-C534-AFE2-A4253C473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485" y="4068110"/>
                <a:ext cx="419669" cy="42089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ow to set up a serious Kubernetes terminal">
                <a:extLst>
                  <a:ext uri="{FF2B5EF4-FFF2-40B4-BE49-F238E27FC236}">
                    <a16:creationId xmlns:a16="http://schemas.microsoft.com/office/drawing/2014/main" id="{AB6806EC-2E02-5BA5-4DB5-31DD455A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154" y="3851949"/>
                <a:ext cx="419669" cy="4208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ow to set up a serious Kubernetes terminal">
                <a:extLst>
                  <a:ext uri="{FF2B5EF4-FFF2-40B4-BE49-F238E27FC236}">
                    <a16:creationId xmlns:a16="http://schemas.microsoft.com/office/drawing/2014/main" id="{EA641997-811F-039D-2E54-42BE9630A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485" y="4888410"/>
                <a:ext cx="419669" cy="4208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ow to set up a serious Kubernetes terminal">
                <a:extLst>
                  <a:ext uri="{FF2B5EF4-FFF2-40B4-BE49-F238E27FC236}">
                    <a16:creationId xmlns:a16="http://schemas.microsoft.com/office/drawing/2014/main" id="{23329A9E-BF38-9D46-9B25-7208E6542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746" y="5320279"/>
                <a:ext cx="419669" cy="42089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ow to set up a serious Kubernetes terminal">
                <a:extLst>
                  <a:ext uri="{FF2B5EF4-FFF2-40B4-BE49-F238E27FC236}">
                    <a16:creationId xmlns:a16="http://schemas.microsoft.com/office/drawing/2014/main" id="{D02A29D5-2A48-369F-EDA7-901C73EB3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02" y="5098858"/>
                <a:ext cx="419669" cy="42089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92B65185-1BF9-9315-C9C8-9A0C149357AD}"/>
                  </a:ext>
                </a:extLst>
              </p:cNvPr>
              <p:cNvCxnSpPr>
                <a:cxnSpLocks/>
                <a:stCxn id="33796" idx="2"/>
                <a:endCxn id="12" idx="0"/>
              </p:cNvCxnSpPr>
              <p:nvPr/>
            </p:nvCxnSpPr>
            <p:spPr>
              <a:xfrm flipV="1">
                <a:off x="2730889" y="2752137"/>
                <a:ext cx="1106757" cy="13102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99E4DB-C91D-5F03-35E1-CE9BDFE84BFA}"/>
                  </a:ext>
                </a:extLst>
              </p:cNvPr>
              <p:cNvCxnSpPr>
                <a:cxnSpLocks/>
                <a:stCxn id="33796" idx="2"/>
                <a:endCxn id="13" idx="0"/>
              </p:cNvCxnSpPr>
              <p:nvPr/>
            </p:nvCxnSpPr>
            <p:spPr>
              <a:xfrm>
                <a:off x="2730889" y="4062396"/>
                <a:ext cx="1106756" cy="173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A89C981-7560-023C-8363-8DB6D011ABE9}"/>
                  </a:ext>
                </a:extLst>
              </p:cNvPr>
              <p:cNvCxnSpPr>
                <a:cxnSpLocks/>
                <a:stCxn id="33796" idx="2"/>
                <a:endCxn id="7" idx="0"/>
              </p:cNvCxnSpPr>
              <p:nvPr/>
            </p:nvCxnSpPr>
            <p:spPr>
              <a:xfrm>
                <a:off x="2730889" y="4062396"/>
                <a:ext cx="1106756" cy="12578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1358741-7772-E393-6E9A-DD4E18AF5948}"/>
                  </a:ext>
                </a:extLst>
              </p:cNvPr>
              <p:cNvCxnSpPr>
                <a:cxnSpLocks/>
                <a:stCxn id="12" idx="2"/>
                <a:endCxn id="8" idx="1"/>
              </p:cNvCxnSpPr>
              <p:nvPr/>
            </p:nvCxnSpPr>
            <p:spPr>
              <a:xfrm flipV="1">
                <a:off x="4769989" y="2605040"/>
                <a:ext cx="1035348" cy="1470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90B2E67-8A27-1578-B97A-02D5C9C40A8A}"/>
                  </a:ext>
                </a:extLst>
              </p:cNvPr>
              <p:cNvCxnSpPr>
                <a:cxnSpLocks/>
                <a:stCxn id="12" idx="2"/>
                <a:endCxn id="10" idx="1"/>
              </p:cNvCxnSpPr>
              <p:nvPr/>
            </p:nvCxnSpPr>
            <p:spPr>
              <a:xfrm>
                <a:off x="4769989" y="2752137"/>
                <a:ext cx="1475165" cy="63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6A9ADE9-4646-B099-BDC2-4DFE2FFBCBB1}"/>
                  </a:ext>
                </a:extLst>
              </p:cNvPr>
              <p:cNvCxnSpPr>
                <a:cxnSpLocks/>
                <a:stCxn id="12" idx="2"/>
                <a:endCxn id="9" idx="1"/>
              </p:cNvCxnSpPr>
              <p:nvPr/>
            </p:nvCxnSpPr>
            <p:spPr>
              <a:xfrm>
                <a:off x="4769989" y="2752137"/>
                <a:ext cx="1055496" cy="2795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D53FAF1-1BD9-E664-0863-95114D4D5CB8}"/>
                  </a:ext>
                </a:extLst>
              </p:cNvPr>
              <p:cNvCxnSpPr>
                <a:cxnSpLocks/>
                <a:stCxn id="13" idx="2"/>
                <a:endCxn id="11" idx="1"/>
              </p:cNvCxnSpPr>
              <p:nvPr/>
            </p:nvCxnSpPr>
            <p:spPr>
              <a:xfrm flipV="1">
                <a:off x="4769990" y="3851949"/>
                <a:ext cx="1035347" cy="2278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12E1007-C3A8-EA0E-85D9-784A23B8054A}"/>
                  </a:ext>
                </a:extLst>
              </p:cNvPr>
              <p:cNvCxnSpPr>
                <a:cxnSpLocks/>
                <a:stCxn id="13" idx="2"/>
                <a:endCxn id="15" idx="1"/>
              </p:cNvCxnSpPr>
              <p:nvPr/>
            </p:nvCxnSpPr>
            <p:spPr>
              <a:xfrm flipV="1">
                <a:off x="4769990" y="4062397"/>
                <a:ext cx="1475164" cy="173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4DF9EDF-FE4C-9530-732A-71FDCDDE0EF8}"/>
                  </a:ext>
                </a:extLst>
              </p:cNvPr>
              <p:cNvCxnSpPr>
                <a:cxnSpLocks/>
                <a:stCxn id="13" idx="2"/>
                <a:endCxn id="14" idx="1"/>
              </p:cNvCxnSpPr>
              <p:nvPr/>
            </p:nvCxnSpPr>
            <p:spPr>
              <a:xfrm>
                <a:off x="4769990" y="4079755"/>
                <a:ext cx="1055495" cy="1988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EFD716F-6C4C-2DF4-54B2-0E82B15D68CE}"/>
                  </a:ext>
                </a:extLst>
              </p:cNvPr>
              <p:cNvCxnSpPr>
                <a:cxnSpLocks/>
                <a:stCxn id="7" idx="2"/>
                <a:endCxn id="16" idx="1"/>
              </p:cNvCxnSpPr>
              <p:nvPr/>
            </p:nvCxnSpPr>
            <p:spPr>
              <a:xfrm flipV="1">
                <a:off x="4769990" y="5098858"/>
                <a:ext cx="1055495" cy="2214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38E3595-5268-AD48-5C19-5E0CEDC913FC}"/>
                  </a:ext>
                </a:extLst>
              </p:cNvPr>
              <p:cNvCxnSpPr>
                <a:cxnSpLocks/>
                <a:stCxn id="7" idx="2"/>
                <a:endCxn id="18" idx="1"/>
              </p:cNvCxnSpPr>
              <p:nvPr/>
            </p:nvCxnSpPr>
            <p:spPr>
              <a:xfrm flipV="1">
                <a:off x="4769990" y="5309306"/>
                <a:ext cx="1495312" cy="109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824D46B-BBA8-5416-D016-3AE29E9C5CA3}"/>
                  </a:ext>
                </a:extLst>
              </p:cNvPr>
              <p:cNvCxnSpPr>
                <a:cxnSpLocks/>
                <a:stCxn id="7" idx="2"/>
                <a:endCxn id="17" idx="1"/>
              </p:cNvCxnSpPr>
              <p:nvPr/>
            </p:nvCxnSpPr>
            <p:spPr>
              <a:xfrm>
                <a:off x="4769990" y="5320279"/>
                <a:ext cx="1106756" cy="2104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B45CDFE-5332-143A-D654-1CC404D3F488}"/>
                  </a:ext>
                </a:extLst>
              </p:cNvPr>
              <p:cNvSpPr txBox="1"/>
              <p:nvPr/>
            </p:nvSpPr>
            <p:spPr>
              <a:xfrm>
                <a:off x="1490124" y="4872160"/>
                <a:ext cx="1323514" cy="369332"/>
              </a:xfrm>
              <a:prstGeom prst="rect">
                <a:avLst/>
              </a:prstGeom>
              <a:noFill/>
              <a:ln w="19050">
                <a:solidFill>
                  <a:schemeClr val="tx1"/>
                </a:solidFill>
              </a:ln>
              <a:effectLst/>
            </p:spPr>
            <p:txBody>
              <a:bodyPr wrap="square" rtlCol="0">
                <a:spAutoFit/>
              </a:bodyPr>
              <a:lstStyle/>
              <a:p>
                <a:r>
                  <a:rPr lang="en-US" dirty="0"/>
                  <a:t>Global LB</a:t>
                </a:r>
                <a:endParaRPr lang="en-RO" dirty="0"/>
              </a:p>
            </p:txBody>
          </p:sp>
          <p:sp>
            <p:nvSpPr>
              <p:cNvPr id="59" name="TextBox 58">
                <a:extLst>
                  <a:ext uri="{FF2B5EF4-FFF2-40B4-BE49-F238E27FC236}">
                    <a16:creationId xmlns:a16="http://schemas.microsoft.com/office/drawing/2014/main" id="{27AF53DC-5D91-8999-6F8D-092B3E84A428}"/>
                  </a:ext>
                </a:extLst>
              </p:cNvPr>
              <p:cNvSpPr txBox="1"/>
              <p:nvPr/>
            </p:nvSpPr>
            <p:spPr>
              <a:xfrm>
                <a:off x="3429000" y="5903770"/>
                <a:ext cx="1621971" cy="369332"/>
              </a:xfrm>
              <a:prstGeom prst="rect">
                <a:avLst/>
              </a:prstGeom>
              <a:noFill/>
              <a:ln w="19050">
                <a:solidFill>
                  <a:schemeClr val="tx1"/>
                </a:solidFill>
              </a:ln>
              <a:effectLst/>
            </p:spPr>
            <p:txBody>
              <a:bodyPr wrap="square" rtlCol="0">
                <a:spAutoFit/>
              </a:bodyPr>
              <a:lstStyle/>
              <a:p>
                <a:r>
                  <a:rPr lang="en-US" dirty="0"/>
                  <a:t>Regional LBs</a:t>
                </a:r>
                <a:endParaRPr lang="en-RO" dirty="0"/>
              </a:p>
            </p:txBody>
          </p:sp>
          <p:sp>
            <p:nvSpPr>
              <p:cNvPr id="60" name="TextBox 59">
                <a:extLst>
                  <a:ext uri="{FF2B5EF4-FFF2-40B4-BE49-F238E27FC236}">
                    <a16:creationId xmlns:a16="http://schemas.microsoft.com/office/drawing/2014/main" id="{42C7714D-9FFE-7C19-F7FD-6C3925B35862}"/>
                  </a:ext>
                </a:extLst>
              </p:cNvPr>
              <p:cNvSpPr txBox="1"/>
              <p:nvPr/>
            </p:nvSpPr>
            <p:spPr>
              <a:xfrm>
                <a:off x="5562600" y="5903770"/>
                <a:ext cx="1621971" cy="369332"/>
              </a:xfrm>
              <a:prstGeom prst="rect">
                <a:avLst/>
              </a:prstGeom>
              <a:noFill/>
              <a:ln w="19050">
                <a:solidFill>
                  <a:schemeClr val="tx1"/>
                </a:solidFill>
              </a:ln>
              <a:effectLst/>
            </p:spPr>
            <p:txBody>
              <a:bodyPr wrap="square" rtlCol="0">
                <a:spAutoFit/>
              </a:bodyPr>
              <a:lstStyle/>
              <a:p>
                <a:r>
                  <a:rPr lang="en-US" dirty="0"/>
                  <a:t>App instances</a:t>
                </a:r>
                <a:endParaRPr lang="en-RO" dirty="0"/>
              </a:p>
            </p:txBody>
          </p:sp>
        </p:grpSp>
        <p:cxnSp>
          <p:nvCxnSpPr>
            <p:cNvPr id="69" name="Straight Arrow Connector 68">
              <a:extLst>
                <a:ext uri="{FF2B5EF4-FFF2-40B4-BE49-F238E27FC236}">
                  <a16:creationId xmlns:a16="http://schemas.microsoft.com/office/drawing/2014/main" id="{0838F478-CADC-4C19-B6A1-A70B72C15084}"/>
                </a:ext>
              </a:extLst>
            </p:cNvPr>
            <p:cNvCxnSpPr>
              <a:cxnSpLocks/>
            </p:cNvCxnSpPr>
            <p:nvPr/>
          </p:nvCxnSpPr>
          <p:spPr>
            <a:xfrm flipV="1">
              <a:off x="653143" y="4075004"/>
              <a:ext cx="831629" cy="47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35848" name="Picture 8" descr="Catchpoint Bare Metal Instances - Equinix Metal Customer Stories">
            <a:extLst>
              <a:ext uri="{FF2B5EF4-FFF2-40B4-BE49-F238E27FC236}">
                <a16:creationId xmlns:a16="http://schemas.microsoft.com/office/drawing/2014/main" id="{EBD776F3-9B4F-0A3C-E43F-18395529A5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84" y="2956982"/>
            <a:ext cx="2555450" cy="255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541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normAutofit/>
          </a:bodyPr>
          <a:lstStyle/>
          <a:p>
            <a:r>
              <a:rPr lang="en-RO" dirty="0"/>
              <a:t>A user error is not always user’s fault</a:t>
            </a:r>
          </a:p>
        </p:txBody>
      </p:sp>
      <p:sp>
        <p:nvSpPr>
          <p:cNvPr id="4" name="Content Placeholder 4">
            <a:extLst>
              <a:ext uri="{FF2B5EF4-FFF2-40B4-BE49-F238E27FC236}">
                <a16:creationId xmlns:a16="http://schemas.microsoft.com/office/drawing/2014/main" id="{DF1BB05A-B9DE-16CC-09F0-D28A126C912A}"/>
              </a:ext>
            </a:extLst>
          </p:cNvPr>
          <p:cNvSpPr>
            <a:spLocks noGrp="1"/>
          </p:cNvSpPr>
          <p:nvPr>
            <p:ph sz="quarter" idx="12"/>
          </p:nvPr>
        </p:nvSpPr>
        <p:spPr>
          <a:xfrm>
            <a:off x="474453" y="1285875"/>
            <a:ext cx="11282117" cy="5011408"/>
          </a:xfrm>
        </p:spPr>
        <p:txBody>
          <a:bodyPr/>
          <a:lstStyle/>
          <a:p>
            <a:pPr marL="0" indent="0">
              <a:buNone/>
            </a:pPr>
            <a:r>
              <a:rPr lang="en-RO" dirty="0"/>
              <a:t>Sometimes we need to monitor the 4xx responses too</a:t>
            </a:r>
          </a:p>
          <a:p>
            <a:pPr lvl="1"/>
            <a:r>
              <a:rPr lang="en-RO" dirty="0"/>
              <a:t>401 Https Status Code - Unauthorized</a:t>
            </a:r>
          </a:p>
          <a:p>
            <a:endParaRPr lang="en-RO" dirty="0"/>
          </a:p>
        </p:txBody>
      </p:sp>
      <p:pic>
        <p:nvPicPr>
          <p:cNvPr id="20" name="Picture 19" descr="Chart&#10;&#10;Description automatically generated">
            <a:extLst>
              <a:ext uri="{FF2B5EF4-FFF2-40B4-BE49-F238E27FC236}">
                <a16:creationId xmlns:a16="http://schemas.microsoft.com/office/drawing/2014/main" id="{104E995F-9EC0-0F58-22BF-CACCD46FC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52" y="2438398"/>
            <a:ext cx="11282117" cy="3725104"/>
          </a:xfrm>
          <a:prstGeom prst="rect">
            <a:avLst/>
          </a:prstGeom>
        </p:spPr>
      </p:pic>
    </p:spTree>
    <p:extLst>
      <p:ext uri="{BB962C8B-B14F-4D97-AF65-F5344CB8AC3E}">
        <p14:creationId xmlns:p14="http://schemas.microsoft.com/office/powerpoint/2010/main" val="9795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AF0E91-E5ED-72E3-B882-0C0294C605C6}"/>
              </a:ext>
            </a:extLst>
          </p:cNvPr>
          <p:cNvSpPr>
            <a:spLocks noGrp="1"/>
          </p:cNvSpPr>
          <p:nvPr>
            <p:ph sz="quarter" idx="12"/>
          </p:nvPr>
        </p:nvSpPr>
        <p:spPr>
          <a:xfrm>
            <a:off x="474454" y="1285875"/>
            <a:ext cx="8103490" cy="5011408"/>
          </a:xfrm>
        </p:spPr>
        <p:txBody>
          <a:bodyPr/>
          <a:lstStyle/>
          <a:p>
            <a:pPr marL="0" indent="0">
              <a:buNone/>
            </a:pPr>
            <a:endParaRPr lang="en-RO" dirty="0"/>
          </a:p>
          <a:p>
            <a:r>
              <a:rPr lang="en-RO" dirty="0"/>
              <a:t>Deploy 2 new pods:</a:t>
            </a:r>
          </a:p>
          <a:p>
            <a:pPr lvl="1"/>
            <a:r>
              <a:rPr lang="en-RO" b="1" dirty="0"/>
              <a:t>Baseline</a:t>
            </a:r>
            <a:r>
              <a:rPr lang="en-RO" dirty="0"/>
              <a:t> (current version)</a:t>
            </a:r>
          </a:p>
          <a:p>
            <a:pPr lvl="1"/>
            <a:r>
              <a:rPr lang="en-RO" b="1" dirty="0"/>
              <a:t>Canary</a:t>
            </a:r>
            <a:r>
              <a:rPr lang="en-RO" dirty="0"/>
              <a:t> (new version)</a:t>
            </a:r>
          </a:p>
          <a:p>
            <a:r>
              <a:rPr lang="en-RO" dirty="0"/>
              <a:t>Analyze the differences between the key metrics over a longer period of time – 2-3 hours</a:t>
            </a:r>
          </a:p>
          <a:p>
            <a:r>
              <a:rPr lang="en-RO" dirty="0"/>
              <a:t>Decide whether to go forward and do a full deploy or stop the process and fix the issues causing the degradation</a:t>
            </a:r>
          </a:p>
          <a:p>
            <a:endParaRPr lang="en-RO" dirty="0"/>
          </a:p>
          <a:p>
            <a:endParaRPr lang="en-RO" dirty="0"/>
          </a:p>
        </p:txBody>
      </p:sp>
      <p:sp>
        <p:nvSpPr>
          <p:cNvPr id="4" name="Title 3">
            <a:extLst>
              <a:ext uri="{FF2B5EF4-FFF2-40B4-BE49-F238E27FC236}">
                <a16:creationId xmlns:a16="http://schemas.microsoft.com/office/drawing/2014/main" id="{05B7DDCF-7588-E708-20CF-8ABA895F112D}"/>
              </a:ext>
            </a:extLst>
          </p:cNvPr>
          <p:cNvSpPr>
            <a:spLocks noGrp="1"/>
          </p:cNvSpPr>
          <p:nvPr>
            <p:ph type="title"/>
          </p:nvPr>
        </p:nvSpPr>
        <p:spPr/>
        <p:txBody>
          <a:bodyPr/>
          <a:lstStyle/>
          <a:p>
            <a:r>
              <a:rPr lang="en-RO" dirty="0"/>
              <a:t>Canary Deployment</a:t>
            </a:r>
          </a:p>
        </p:txBody>
      </p:sp>
      <p:pic>
        <p:nvPicPr>
          <p:cNvPr id="30726" name="Picture 6" descr="Poster Yellow canary - Serinus canaria on its perch - PIXERS.HK">
            <a:extLst>
              <a:ext uri="{FF2B5EF4-FFF2-40B4-BE49-F238E27FC236}">
                <a16:creationId xmlns:a16="http://schemas.microsoft.com/office/drawing/2014/main" id="{BE0B77B4-D35B-B149-BD7C-E7583D8A31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92"/>
          <a:stretch/>
        </p:blipFill>
        <p:spPr bwMode="auto">
          <a:xfrm>
            <a:off x="8479105" y="2189389"/>
            <a:ext cx="3571380" cy="327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423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B7DDCF-7588-E708-20CF-8ABA895F112D}"/>
              </a:ext>
            </a:extLst>
          </p:cNvPr>
          <p:cNvSpPr>
            <a:spLocks noGrp="1"/>
          </p:cNvSpPr>
          <p:nvPr>
            <p:ph type="title"/>
          </p:nvPr>
        </p:nvSpPr>
        <p:spPr/>
        <p:txBody>
          <a:bodyPr/>
          <a:lstStyle/>
          <a:p>
            <a:r>
              <a:rPr lang="en-RO" dirty="0"/>
              <a:t>Canary Analysis</a:t>
            </a:r>
          </a:p>
        </p:txBody>
      </p:sp>
      <p:pic>
        <p:nvPicPr>
          <p:cNvPr id="7" name="Picture 6">
            <a:extLst>
              <a:ext uri="{FF2B5EF4-FFF2-40B4-BE49-F238E27FC236}">
                <a16:creationId xmlns:a16="http://schemas.microsoft.com/office/drawing/2014/main" id="{2709A46E-C470-5573-ABA9-77158E05CDB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64000"/>
                    </a14:imgEffect>
                    <a14:imgEffect>
                      <a14:brightnessContrast contrast="39000"/>
                    </a14:imgEffect>
                  </a14:imgLayer>
                </a14:imgProps>
              </a:ext>
              <a:ext uri="{28A0092B-C50C-407E-A947-70E740481C1C}">
                <a14:useLocalDpi xmlns:a14="http://schemas.microsoft.com/office/drawing/2010/main" val="0"/>
              </a:ext>
            </a:extLst>
          </a:blip>
          <a:srcRect t="3540" b="19273"/>
          <a:stretch/>
        </p:blipFill>
        <p:spPr>
          <a:xfrm>
            <a:off x="457201" y="1093787"/>
            <a:ext cx="11246998" cy="5083306"/>
          </a:xfrm>
          <a:prstGeom prst="rect">
            <a:avLst/>
          </a:prstGeom>
        </p:spPr>
      </p:pic>
    </p:spTree>
    <p:extLst>
      <p:ext uri="{BB962C8B-B14F-4D97-AF65-F5344CB8AC3E}">
        <p14:creationId xmlns:p14="http://schemas.microsoft.com/office/powerpoint/2010/main" val="1947619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18B0C-1AEB-49EC-8156-7EA1121A83C0}"/>
              </a:ext>
            </a:extLst>
          </p:cNvPr>
          <p:cNvSpPr>
            <a:spLocks noGrp="1"/>
          </p:cNvSpPr>
          <p:nvPr>
            <p:ph type="title"/>
          </p:nvPr>
        </p:nvSpPr>
        <p:spPr/>
        <p:txBody>
          <a:bodyPr>
            <a:normAutofit/>
          </a:bodyPr>
          <a:lstStyle/>
          <a:p>
            <a:r>
              <a:rPr lang="en-US" dirty="0"/>
              <a:t>Experience Cloud</a:t>
            </a:r>
            <a:endParaRPr lang="ro-RO" dirty="0"/>
          </a:p>
        </p:txBody>
      </p:sp>
      <p:pic>
        <p:nvPicPr>
          <p:cNvPr id="1028" name="Picture 4" descr="Download Abstract Png Transparent Images - Connect The Data Dots PNG Image  with No Background - PNGkey.com">
            <a:extLst>
              <a:ext uri="{FF2B5EF4-FFF2-40B4-BE49-F238E27FC236}">
                <a16:creationId xmlns:a16="http://schemas.microsoft.com/office/drawing/2014/main" id="{8A4E4917-AE65-D8ED-B7E8-112E03A968E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7000"/>
                    </a14:imgEffect>
                    <a14:imgEffect>
                      <a14:brightnessContrast bright="-18000" contrast="32000"/>
                    </a14:imgEffect>
                  </a14:imgLayer>
                </a14:imgProps>
              </a:ext>
              <a:ext uri="{28A0092B-C50C-407E-A947-70E740481C1C}">
                <a14:useLocalDpi xmlns:a14="http://schemas.microsoft.com/office/drawing/2010/main" val="0"/>
              </a:ext>
            </a:extLst>
          </a:blip>
          <a:srcRect/>
          <a:stretch>
            <a:fillRect/>
          </a:stretch>
        </p:blipFill>
        <p:spPr bwMode="auto">
          <a:xfrm>
            <a:off x="712128" y="1181754"/>
            <a:ext cx="6618061" cy="472866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4">
            <a:extLst>
              <a:ext uri="{FF2B5EF4-FFF2-40B4-BE49-F238E27FC236}">
                <a16:creationId xmlns:a16="http://schemas.microsoft.com/office/drawing/2014/main" id="{9F82A870-3325-ED65-5882-6FABF3633B30}"/>
              </a:ext>
            </a:extLst>
          </p:cNvPr>
          <p:cNvSpPr>
            <a:spLocks noGrp="1"/>
          </p:cNvSpPr>
          <p:nvPr>
            <p:ph sz="quarter" idx="12"/>
          </p:nvPr>
        </p:nvSpPr>
        <p:spPr>
          <a:xfrm>
            <a:off x="7657788" y="2273383"/>
            <a:ext cx="3822084" cy="2804393"/>
          </a:xfrm>
        </p:spPr>
        <p:txBody>
          <a:bodyPr/>
          <a:lstStyle/>
          <a:p>
            <a:pPr marL="0" indent="0">
              <a:buNone/>
            </a:pPr>
            <a:r>
              <a:rPr lang="en-RO" dirty="0"/>
              <a:t>         </a:t>
            </a:r>
            <a:r>
              <a:rPr lang="en-RO" dirty="0">
                <a:solidFill>
                  <a:srgbClr val="92D050"/>
                </a:solidFill>
              </a:rPr>
              <a:t>Availiability</a:t>
            </a:r>
          </a:p>
          <a:p>
            <a:pPr marL="0" indent="0">
              <a:buNone/>
            </a:pPr>
            <a:r>
              <a:rPr lang="en-RO" dirty="0">
                <a:solidFill>
                  <a:srgbClr val="0070C0"/>
                </a:solidFill>
              </a:rPr>
              <a:t>Latency</a:t>
            </a:r>
          </a:p>
          <a:p>
            <a:pPr marL="0" indent="0">
              <a:buNone/>
            </a:pPr>
            <a:r>
              <a:rPr lang="en-GB" dirty="0"/>
              <a:t>         </a:t>
            </a:r>
            <a:r>
              <a:rPr lang="en-GB" dirty="0">
                <a:solidFill>
                  <a:srgbClr val="7030A0"/>
                </a:solidFill>
              </a:rPr>
              <a:t>Performance</a:t>
            </a:r>
            <a:endParaRPr lang="en-RO" dirty="0">
              <a:solidFill>
                <a:srgbClr val="7030A0"/>
              </a:solidFill>
            </a:endParaRPr>
          </a:p>
          <a:p>
            <a:pPr marL="0" indent="0">
              <a:buNone/>
            </a:pPr>
            <a:r>
              <a:rPr lang="en-RO" dirty="0">
                <a:solidFill>
                  <a:schemeClr val="accent2"/>
                </a:solidFill>
              </a:rPr>
              <a:t>Security</a:t>
            </a:r>
          </a:p>
          <a:p>
            <a:pPr marL="0" indent="0">
              <a:buNone/>
            </a:pPr>
            <a:r>
              <a:rPr lang="en-GB" dirty="0"/>
              <a:t>         </a:t>
            </a:r>
            <a:r>
              <a:rPr lang="en-GB" dirty="0">
                <a:solidFill>
                  <a:schemeClr val="bg1">
                    <a:lumMod val="75000"/>
                  </a:schemeClr>
                </a:solidFill>
              </a:rPr>
              <a:t>Maintainability</a:t>
            </a:r>
            <a:endParaRPr lang="en-RO" dirty="0">
              <a:solidFill>
                <a:schemeClr val="bg1">
                  <a:lumMod val="75000"/>
                </a:schemeClr>
              </a:solidFill>
            </a:endParaRPr>
          </a:p>
          <a:p>
            <a:pPr algn="ctr"/>
            <a:endParaRPr lang="en-RO" dirty="0"/>
          </a:p>
          <a:p>
            <a:pPr algn="ctr"/>
            <a:endParaRPr lang="en-RO" dirty="0"/>
          </a:p>
          <a:p>
            <a:pPr marL="0" indent="0" algn="ctr">
              <a:buNone/>
            </a:pPr>
            <a:endParaRPr lang="en-RO" dirty="0"/>
          </a:p>
        </p:txBody>
      </p:sp>
    </p:spTree>
    <p:extLst>
      <p:ext uri="{BB962C8B-B14F-4D97-AF65-F5344CB8AC3E}">
        <p14:creationId xmlns:p14="http://schemas.microsoft.com/office/powerpoint/2010/main" val="2340176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651BD1-D071-4EF9-BAF3-BC5790A83BB2}"/>
              </a:ext>
            </a:extLst>
          </p:cNvPr>
          <p:cNvSpPr>
            <a:spLocks noGrp="1"/>
          </p:cNvSpPr>
          <p:nvPr>
            <p:ph type="ftr" sz="quarter" idx="11"/>
          </p:nvPr>
        </p:nvSpPr>
        <p:spPr/>
        <p:txBody>
          <a:bodyPr/>
          <a:lstStyle/>
          <a:p>
            <a:pPr algn="l"/>
            <a:r>
              <a:rPr lang="en-US"/>
              <a:t>Cristian Chilipirea – Sisteme Tolerante la Defecte</a:t>
            </a:r>
            <a:endParaRPr lang="en-US" dirty="0"/>
          </a:p>
        </p:txBody>
      </p:sp>
      <p:pic>
        <p:nvPicPr>
          <p:cNvPr id="4" name="Picture 3" descr="A picture containing graphical user interface&#10;&#10;Description automatically generated">
            <a:extLst>
              <a:ext uri="{FF2B5EF4-FFF2-40B4-BE49-F238E27FC236}">
                <a16:creationId xmlns:a16="http://schemas.microsoft.com/office/drawing/2014/main" id="{8949EC86-0E8E-769D-F8C3-DDCC2C824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0" y="0"/>
            <a:ext cx="12154359" cy="6858000"/>
          </a:xfrm>
          <a:prstGeom prst="rect">
            <a:avLst/>
          </a:prstGeom>
        </p:spPr>
      </p:pic>
    </p:spTree>
    <p:extLst>
      <p:ext uri="{BB962C8B-B14F-4D97-AF65-F5344CB8AC3E}">
        <p14:creationId xmlns:p14="http://schemas.microsoft.com/office/powerpoint/2010/main" val="3165355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318B0C-1AEB-49EC-8156-7EA1121A83C0}"/>
              </a:ext>
            </a:extLst>
          </p:cNvPr>
          <p:cNvSpPr>
            <a:spLocks noGrp="1"/>
          </p:cNvSpPr>
          <p:nvPr>
            <p:ph type="title"/>
          </p:nvPr>
        </p:nvSpPr>
        <p:spPr/>
        <p:txBody>
          <a:bodyPr>
            <a:normAutofit/>
          </a:bodyPr>
          <a:lstStyle/>
          <a:p>
            <a:r>
              <a:rPr lang="en-US" dirty="0"/>
              <a:t>Site Reliability Engineer</a:t>
            </a:r>
            <a:endParaRPr lang="ro-RO" dirty="0"/>
          </a:p>
        </p:txBody>
      </p:sp>
      <p:sp>
        <p:nvSpPr>
          <p:cNvPr id="4" name="Content Placeholder 7">
            <a:extLst>
              <a:ext uri="{FF2B5EF4-FFF2-40B4-BE49-F238E27FC236}">
                <a16:creationId xmlns:a16="http://schemas.microsoft.com/office/drawing/2014/main" id="{ECA8946B-163D-33C2-D8E6-12851934125C}"/>
              </a:ext>
            </a:extLst>
          </p:cNvPr>
          <p:cNvSpPr>
            <a:spLocks noGrp="1"/>
          </p:cNvSpPr>
          <p:nvPr>
            <p:ph sz="quarter" idx="12"/>
          </p:nvPr>
        </p:nvSpPr>
        <p:spPr>
          <a:xfrm>
            <a:off x="632652" y="1250048"/>
            <a:ext cx="10925775" cy="5011408"/>
          </a:xfrm>
        </p:spPr>
        <p:txBody>
          <a:bodyPr>
            <a:normAutofit fontScale="92500" lnSpcReduction="10000"/>
          </a:bodyPr>
          <a:lstStyle/>
          <a:p>
            <a:endParaRPr lang="en-GB" dirty="0"/>
          </a:p>
          <a:p>
            <a:r>
              <a:rPr lang="en-GB" dirty="0"/>
              <a:t>SRE concept born at Google in 2003</a:t>
            </a:r>
          </a:p>
          <a:p>
            <a:r>
              <a:rPr lang="en-GB" dirty="0"/>
              <a:t>Software Engineer Team</a:t>
            </a:r>
          </a:p>
          <a:p>
            <a:r>
              <a:rPr lang="en-GB" dirty="0"/>
              <a:t>Make Google’s already large-scale sites more reliable, efficient, and scalable</a:t>
            </a:r>
          </a:p>
          <a:p>
            <a:r>
              <a:rPr lang="en-GB" dirty="0"/>
              <a:t>Later adopted by </a:t>
            </a:r>
            <a:r>
              <a:rPr lang="en-GB" b="1" dirty="0"/>
              <a:t>Amazon</a:t>
            </a:r>
            <a:r>
              <a:rPr lang="en-GB" dirty="0"/>
              <a:t>, </a:t>
            </a:r>
            <a:r>
              <a:rPr lang="en-GB" b="1" dirty="0"/>
              <a:t>Netflix</a:t>
            </a:r>
            <a:r>
              <a:rPr lang="en-GB" dirty="0"/>
              <a:t>… </a:t>
            </a:r>
            <a:r>
              <a:rPr lang="en-GB" b="1" dirty="0">
                <a:solidFill>
                  <a:srgbClr val="FF0000"/>
                </a:solidFill>
              </a:rPr>
              <a:t>Adobe</a:t>
            </a:r>
          </a:p>
          <a:p>
            <a:pPr marL="0" indent="0">
              <a:buNone/>
            </a:pPr>
            <a:endParaRPr lang="en-GB" i="1" dirty="0">
              <a:solidFill>
                <a:schemeClr val="bg1">
                  <a:lumMod val="75000"/>
                </a:schemeClr>
              </a:solidFill>
            </a:endParaRPr>
          </a:p>
          <a:p>
            <a:pPr marL="0" indent="0">
              <a:buNone/>
            </a:pPr>
            <a:r>
              <a:rPr lang="en-GB" i="1" dirty="0">
                <a:solidFill>
                  <a:schemeClr val="bg1">
                    <a:lumMod val="75000"/>
                  </a:schemeClr>
                </a:solidFill>
              </a:rPr>
              <a:t>“Site reliability engineers create a bridge between development and operations by applying a software engineering mindset to system administration topics.”</a:t>
            </a:r>
            <a:endParaRPr lang="en-GB" dirty="0">
              <a:solidFill>
                <a:schemeClr val="bg1">
                  <a:lumMod val="75000"/>
                </a:schemeClr>
              </a:solidFill>
            </a:endParaRPr>
          </a:p>
          <a:p>
            <a:endParaRPr lang="en-GB" dirty="0"/>
          </a:p>
          <a:p>
            <a:r>
              <a:rPr lang="en-GB" dirty="0"/>
              <a:t>Books - </a:t>
            </a:r>
            <a:r>
              <a:rPr lang="en-GB" dirty="0">
                <a:solidFill>
                  <a:schemeClr val="bg1">
                    <a:lumMod val="75000"/>
                  </a:schemeClr>
                </a:solidFill>
              </a:rPr>
              <a:t>https://</a:t>
            </a:r>
            <a:r>
              <a:rPr lang="en-GB" dirty="0" err="1">
                <a:solidFill>
                  <a:schemeClr val="bg1">
                    <a:lumMod val="75000"/>
                  </a:schemeClr>
                </a:solidFill>
              </a:rPr>
              <a:t>sre.google</a:t>
            </a:r>
            <a:r>
              <a:rPr lang="en-GB" dirty="0">
                <a:solidFill>
                  <a:schemeClr val="bg1">
                    <a:lumMod val="75000"/>
                  </a:schemeClr>
                </a:solidFill>
              </a:rPr>
              <a:t>/books/</a:t>
            </a:r>
          </a:p>
        </p:txBody>
      </p:sp>
    </p:spTree>
    <p:extLst>
      <p:ext uri="{BB962C8B-B14F-4D97-AF65-F5344CB8AC3E}">
        <p14:creationId xmlns:p14="http://schemas.microsoft.com/office/powerpoint/2010/main" val="216071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8E2E3-4B6B-43D5-A25E-38EF627A2032}"/>
              </a:ext>
            </a:extLst>
          </p:cNvPr>
          <p:cNvSpPr>
            <a:spLocks noGrp="1"/>
          </p:cNvSpPr>
          <p:nvPr>
            <p:ph type="title"/>
          </p:nvPr>
        </p:nvSpPr>
        <p:spPr/>
        <p:txBody>
          <a:bodyPr/>
          <a:lstStyle/>
          <a:p>
            <a:r>
              <a:rPr lang="ro-RO" dirty="0"/>
              <a:t>SRE </a:t>
            </a:r>
            <a:r>
              <a:rPr lang="ro-RO" dirty="0" err="1"/>
              <a:t>Teams</a:t>
            </a:r>
            <a:endParaRPr lang="ro-RO" dirty="0"/>
          </a:p>
        </p:txBody>
      </p:sp>
      <p:grpSp>
        <p:nvGrpSpPr>
          <p:cNvPr id="2" name="Group 1">
            <a:extLst>
              <a:ext uri="{FF2B5EF4-FFF2-40B4-BE49-F238E27FC236}">
                <a16:creationId xmlns:a16="http://schemas.microsoft.com/office/drawing/2014/main" id="{4A905108-AEC6-0A1B-1BF0-B14C93787E5C}"/>
              </a:ext>
            </a:extLst>
          </p:cNvPr>
          <p:cNvGrpSpPr/>
          <p:nvPr/>
        </p:nvGrpSpPr>
        <p:grpSpPr>
          <a:xfrm>
            <a:off x="308030" y="1367961"/>
            <a:ext cx="5898874" cy="2840145"/>
            <a:chOff x="466651" y="1135015"/>
            <a:chExt cx="11338229" cy="4951211"/>
          </a:xfrm>
        </p:grpSpPr>
        <p:grpSp>
          <p:nvGrpSpPr>
            <p:cNvPr id="6" name="Group 5">
              <a:extLst>
                <a:ext uri="{FF2B5EF4-FFF2-40B4-BE49-F238E27FC236}">
                  <a16:creationId xmlns:a16="http://schemas.microsoft.com/office/drawing/2014/main" id="{273C0998-811E-CC77-F0D1-D3F3737128AE}"/>
                </a:ext>
              </a:extLst>
            </p:cNvPr>
            <p:cNvGrpSpPr>
              <a:grpSpLocks noChangeAspect="1"/>
            </p:cNvGrpSpPr>
            <p:nvPr/>
          </p:nvGrpSpPr>
          <p:grpSpPr>
            <a:xfrm>
              <a:off x="4530531" y="2747118"/>
              <a:ext cx="2881837" cy="1620000"/>
              <a:chOff x="7314586" y="3069138"/>
              <a:chExt cx="3914586" cy="2200551"/>
            </a:xfrm>
          </p:grpSpPr>
          <p:grpSp>
            <p:nvGrpSpPr>
              <p:cNvPr id="7" name="Group 6">
                <a:extLst>
                  <a:ext uri="{FF2B5EF4-FFF2-40B4-BE49-F238E27FC236}">
                    <a16:creationId xmlns:a16="http://schemas.microsoft.com/office/drawing/2014/main" id="{AD7196F2-09ED-DFAF-9813-9C5A06E26556}"/>
                  </a:ext>
                </a:extLst>
              </p:cNvPr>
              <p:cNvGrpSpPr/>
              <p:nvPr/>
            </p:nvGrpSpPr>
            <p:grpSpPr>
              <a:xfrm>
                <a:off x="7314586" y="3069138"/>
                <a:ext cx="3452799" cy="1620000"/>
                <a:chOff x="7314586" y="3069138"/>
                <a:chExt cx="3452799" cy="1620000"/>
              </a:xfrm>
            </p:grpSpPr>
            <p:pic>
              <p:nvPicPr>
                <p:cNvPr id="12" name="Picture 11">
                  <a:extLst>
                    <a:ext uri="{FF2B5EF4-FFF2-40B4-BE49-F238E27FC236}">
                      <a16:creationId xmlns:a16="http://schemas.microsoft.com/office/drawing/2014/main" id="{DFB122F9-5699-6BAD-943D-28988C3DD370}"/>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314586" y="3069138"/>
                  <a:ext cx="1575877" cy="1620000"/>
                </a:xfrm>
                <a:prstGeom prst="rect">
                  <a:avLst/>
                </a:prstGeom>
              </p:spPr>
            </p:pic>
            <p:pic>
              <p:nvPicPr>
                <p:cNvPr id="13" name="Picture 12">
                  <a:extLst>
                    <a:ext uri="{FF2B5EF4-FFF2-40B4-BE49-F238E27FC236}">
                      <a16:creationId xmlns:a16="http://schemas.microsoft.com/office/drawing/2014/main" id="{E32048A7-F228-BB59-BB5D-B1C132BD35BF}"/>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253047" y="3069138"/>
                  <a:ext cx="1575877" cy="1620000"/>
                </a:xfrm>
                <a:prstGeom prst="rect">
                  <a:avLst/>
                </a:prstGeom>
              </p:spPr>
            </p:pic>
            <p:pic>
              <p:nvPicPr>
                <p:cNvPr id="14" name="Picture 13">
                  <a:extLst>
                    <a:ext uri="{FF2B5EF4-FFF2-40B4-BE49-F238E27FC236}">
                      <a16:creationId xmlns:a16="http://schemas.microsoft.com/office/drawing/2014/main" id="{901BE7FD-FE3A-9EE2-00D9-917B543F43F6}"/>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191508" y="3069138"/>
                  <a:ext cx="1575877" cy="1620000"/>
                </a:xfrm>
                <a:prstGeom prst="rect">
                  <a:avLst/>
                </a:prstGeom>
              </p:spPr>
            </p:pic>
          </p:grpSp>
          <p:grpSp>
            <p:nvGrpSpPr>
              <p:cNvPr id="8" name="Group 7">
                <a:extLst>
                  <a:ext uri="{FF2B5EF4-FFF2-40B4-BE49-F238E27FC236}">
                    <a16:creationId xmlns:a16="http://schemas.microsoft.com/office/drawing/2014/main" id="{736AB64D-A723-BB29-0A62-E4AD5BEBA8F3}"/>
                  </a:ext>
                </a:extLst>
              </p:cNvPr>
              <p:cNvGrpSpPr/>
              <p:nvPr/>
            </p:nvGrpSpPr>
            <p:grpSpPr>
              <a:xfrm>
                <a:off x="7776373" y="3649689"/>
                <a:ext cx="3452799" cy="1620000"/>
                <a:chOff x="7314586" y="3069138"/>
                <a:chExt cx="3452799" cy="1620000"/>
              </a:xfrm>
            </p:grpSpPr>
            <p:pic>
              <p:nvPicPr>
                <p:cNvPr id="9" name="Picture 8">
                  <a:extLst>
                    <a:ext uri="{FF2B5EF4-FFF2-40B4-BE49-F238E27FC236}">
                      <a16:creationId xmlns:a16="http://schemas.microsoft.com/office/drawing/2014/main" id="{80FB290B-9A18-5ED9-A152-4A549D66A23D}"/>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314586" y="3069138"/>
                  <a:ext cx="1575877" cy="1620000"/>
                </a:xfrm>
                <a:prstGeom prst="rect">
                  <a:avLst/>
                </a:prstGeom>
                <a:noFill/>
              </p:spPr>
            </p:pic>
            <p:pic>
              <p:nvPicPr>
                <p:cNvPr id="10" name="Picture 9">
                  <a:extLst>
                    <a:ext uri="{FF2B5EF4-FFF2-40B4-BE49-F238E27FC236}">
                      <a16:creationId xmlns:a16="http://schemas.microsoft.com/office/drawing/2014/main" id="{A506FC7E-4AED-1103-1CC0-3F752D8FC88E}"/>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253047" y="3069138"/>
                  <a:ext cx="1575877" cy="1620000"/>
                </a:xfrm>
                <a:prstGeom prst="rect">
                  <a:avLst/>
                </a:prstGeom>
              </p:spPr>
            </p:pic>
            <p:pic>
              <p:nvPicPr>
                <p:cNvPr id="11" name="Picture 10">
                  <a:extLst>
                    <a:ext uri="{FF2B5EF4-FFF2-40B4-BE49-F238E27FC236}">
                      <a16:creationId xmlns:a16="http://schemas.microsoft.com/office/drawing/2014/main" id="{C4C8927D-44BC-4971-E024-E69A1814C5EC}"/>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191508" y="3069138"/>
                  <a:ext cx="1575877" cy="1620000"/>
                </a:xfrm>
                <a:prstGeom prst="rect">
                  <a:avLst/>
                </a:prstGeom>
              </p:spPr>
            </p:pic>
          </p:grpSp>
        </p:grpSp>
        <p:grpSp>
          <p:nvGrpSpPr>
            <p:cNvPr id="15" name="Group 14">
              <a:extLst>
                <a:ext uri="{FF2B5EF4-FFF2-40B4-BE49-F238E27FC236}">
                  <a16:creationId xmlns:a16="http://schemas.microsoft.com/office/drawing/2014/main" id="{2B7BC2C8-BAB9-FC2A-099C-A6295B139A9C}"/>
                </a:ext>
              </a:extLst>
            </p:cNvPr>
            <p:cNvGrpSpPr/>
            <p:nvPr/>
          </p:nvGrpSpPr>
          <p:grpSpPr>
            <a:xfrm>
              <a:off x="466651" y="1135015"/>
              <a:ext cx="3083688" cy="2191862"/>
              <a:chOff x="466651" y="830215"/>
              <a:chExt cx="3083688" cy="2191862"/>
            </a:xfrm>
          </p:grpSpPr>
          <p:grpSp>
            <p:nvGrpSpPr>
              <p:cNvPr id="16" name="Group 15">
                <a:extLst>
                  <a:ext uri="{FF2B5EF4-FFF2-40B4-BE49-F238E27FC236}">
                    <a16:creationId xmlns:a16="http://schemas.microsoft.com/office/drawing/2014/main" id="{712E817B-92D8-D06B-F70B-A30238DE810B}"/>
                  </a:ext>
                </a:extLst>
              </p:cNvPr>
              <p:cNvGrpSpPr>
                <a:grpSpLocks noChangeAspect="1"/>
              </p:cNvGrpSpPr>
              <p:nvPr/>
            </p:nvGrpSpPr>
            <p:grpSpPr>
              <a:xfrm>
                <a:off x="466651" y="1402077"/>
                <a:ext cx="2970439" cy="1620000"/>
                <a:chOff x="7314586" y="3069138"/>
                <a:chExt cx="3914586" cy="2200551"/>
              </a:xfrm>
            </p:grpSpPr>
            <p:grpSp>
              <p:nvGrpSpPr>
                <p:cNvPr id="18" name="Group 17">
                  <a:extLst>
                    <a:ext uri="{FF2B5EF4-FFF2-40B4-BE49-F238E27FC236}">
                      <a16:creationId xmlns:a16="http://schemas.microsoft.com/office/drawing/2014/main" id="{9B09342B-2911-A5BC-C0D4-25FF240F5C69}"/>
                    </a:ext>
                  </a:extLst>
                </p:cNvPr>
                <p:cNvGrpSpPr/>
                <p:nvPr/>
              </p:nvGrpSpPr>
              <p:grpSpPr>
                <a:xfrm>
                  <a:off x="7314586" y="3069138"/>
                  <a:ext cx="3452799" cy="1620000"/>
                  <a:chOff x="7314586" y="3069138"/>
                  <a:chExt cx="3452799" cy="1620000"/>
                </a:xfrm>
              </p:grpSpPr>
              <p:pic>
                <p:nvPicPr>
                  <p:cNvPr id="23" name="Picture 22">
                    <a:extLst>
                      <a:ext uri="{FF2B5EF4-FFF2-40B4-BE49-F238E27FC236}">
                        <a16:creationId xmlns:a16="http://schemas.microsoft.com/office/drawing/2014/main" id="{77A1EE5F-E872-D942-DB5C-342C238A8A6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314586" y="3069138"/>
                    <a:ext cx="1575877" cy="1620000"/>
                  </a:xfrm>
                  <a:prstGeom prst="rect">
                    <a:avLst/>
                  </a:prstGeom>
                </p:spPr>
              </p:pic>
              <p:pic>
                <p:nvPicPr>
                  <p:cNvPr id="24" name="Picture 23">
                    <a:extLst>
                      <a:ext uri="{FF2B5EF4-FFF2-40B4-BE49-F238E27FC236}">
                        <a16:creationId xmlns:a16="http://schemas.microsoft.com/office/drawing/2014/main" id="{3C102C05-FBC0-8C29-E645-5D62D18590D6}"/>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53047" y="3069138"/>
                    <a:ext cx="1575877" cy="1620000"/>
                  </a:xfrm>
                  <a:prstGeom prst="rect">
                    <a:avLst/>
                  </a:prstGeom>
                </p:spPr>
              </p:pic>
              <p:pic>
                <p:nvPicPr>
                  <p:cNvPr id="25" name="Picture 24">
                    <a:extLst>
                      <a:ext uri="{FF2B5EF4-FFF2-40B4-BE49-F238E27FC236}">
                        <a16:creationId xmlns:a16="http://schemas.microsoft.com/office/drawing/2014/main" id="{AA0CEA97-DA5E-EA6B-F14B-444C043EAA96}"/>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9191508" y="3069138"/>
                    <a:ext cx="1575877" cy="1620000"/>
                  </a:xfrm>
                  <a:prstGeom prst="rect">
                    <a:avLst/>
                  </a:prstGeom>
                </p:spPr>
              </p:pic>
            </p:grpSp>
            <p:grpSp>
              <p:nvGrpSpPr>
                <p:cNvPr id="19" name="Group 18">
                  <a:extLst>
                    <a:ext uri="{FF2B5EF4-FFF2-40B4-BE49-F238E27FC236}">
                      <a16:creationId xmlns:a16="http://schemas.microsoft.com/office/drawing/2014/main" id="{F887ACDE-C3D4-F453-505F-6F8B2F1E90F1}"/>
                    </a:ext>
                  </a:extLst>
                </p:cNvPr>
                <p:cNvGrpSpPr/>
                <p:nvPr/>
              </p:nvGrpSpPr>
              <p:grpSpPr>
                <a:xfrm>
                  <a:off x="7776373" y="3649689"/>
                  <a:ext cx="3452799" cy="1620000"/>
                  <a:chOff x="7314586" y="3069138"/>
                  <a:chExt cx="3452799" cy="1620000"/>
                </a:xfrm>
              </p:grpSpPr>
              <p:pic>
                <p:nvPicPr>
                  <p:cNvPr id="20" name="Picture 19">
                    <a:extLst>
                      <a:ext uri="{FF2B5EF4-FFF2-40B4-BE49-F238E27FC236}">
                        <a16:creationId xmlns:a16="http://schemas.microsoft.com/office/drawing/2014/main" id="{1108F2BE-C325-4CDF-7B74-AAF2084C9DA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314586" y="3069138"/>
                    <a:ext cx="1575877" cy="1620000"/>
                  </a:xfrm>
                  <a:prstGeom prst="rect">
                    <a:avLst/>
                  </a:prstGeom>
                </p:spPr>
              </p:pic>
              <p:pic>
                <p:nvPicPr>
                  <p:cNvPr id="21" name="Picture 20">
                    <a:extLst>
                      <a:ext uri="{FF2B5EF4-FFF2-40B4-BE49-F238E27FC236}">
                        <a16:creationId xmlns:a16="http://schemas.microsoft.com/office/drawing/2014/main" id="{08DBC4A6-D686-E7DB-0259-2DBCD5CDCEE4}"/>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53047" y="3069138"/>
                    <a:ext cx="1575877" cy="1620000"/>
                  </a:xfrm>
                  <a:prstGeom prst="rect">
                    <a:avLst/>
                  </a:prstGeom>
                </p:spPr>
              </p:pic>
              <p:pic>
                <p:nvPicPr>
                  <p:cNvPr id="22" name="Picture 21">
                    <a:extLst>
                      <a:ext uri="{FF2B5EF4-FFF2-40B4-BE49-F238E27FC236}">
                        <a16:creationId xmlns:a16="http://schemas.microsoft.com/office/drawing/2014/main" id="{C2E6413B-CCC7-4295-F342-47A3E831C175}"/>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9191508" y="3069138"/>
                    <a:ext cx="1575877" cy="1620000"/>
                  </a:xfrm>
                  <a:prstGeom prst="rect">
                    <a:avLst/>
                  </a:prstGeom>
                </p:spPr>
              </p:pic>
            </p:grpSp>
          </p:grpSp>
          <p:sp>
            <p:nvSpPr>
              <p:cNvPr id="17" name="TextBox 16">
                <a:extLst>
                  <a:ext uri="{FF2B5EF4-FFF2-40B4-BE49-F238E27FC236}">
                    <a16:creationId xmlns:a16="http://schemas.microsoft.com/office/drawing/2014/main" id="{ABAD62EC-9895-0527-187F-4ABEB49EA65C}"/>
                  </a:ext>
                </a:extLst>
              </p:cNvPr>
              <p:cNvSpPr txBox="1"/>
              <p:nvPr/>
            </p:nvSpPr>
            <p:spPr>
              <a:xfrm>
                <a:off x="552013" y="830215"/>
                <a:ext cx="2998326" cy="643855"/>
              </a:xfrm>
              <a:prstGeom prst="rect">
                <a:avLst/>
              </a:prstGeom>
              <a:noFill/>
            </p:spPr>
            <p:txBody>
              <a:bodyPr wrap="square" rtlCol="0">
                <a:spAutoFit/>
              </a:bodyPr>
              <a:lstStyle/>
              <a:p>
                <a:pPr algn="ctr"/>
                <a:r>
                  <a:rPr lang="en-US" dirty="0"/>
                  <a:t>Dev Team 1</a:t>
                </a:r>
              </a:p>
            </p:txBody>
          </p:sp>
        </p:grpSp>
        <p:grpSp>
          <p:nvGrpSpPr>
            <p:cNvPr id="26" name="Group 25">
              <a:extLst>
                <a:ext uri="{FF2B5EF4-FFF2-40B4-BE49-F238E27FC236}">
                  <a16:creationId xmlns:a16="http://schemas.microsoft.com/office/drawing/2014/main" id="{6E0E1EB1-CAF1-D64E-94A2-B47C6B45DA78}"/>
                </a:ext>
              </a:extLst>
            </p:cNvPr>
            <p:cNvGrpSpPr/>
            <p:nvPr/>
          </p:nvGrpSpPr>
          <p:grpSpPr>
            <a:xfrm>
              <a:off x="466651" y="3926900"/>
              <a:ext cx="3071854" cy="2159326"/>
              <a:chOff x="466651" y="3622100"/>
              <a:chExt cx="3071854" cy="2159326"/>
            </a:xfrm>
          </p:grpSpPr>
          <p:grpSp>
            <p:nvGrpSpPr>
              <p:cNvPr id="27" name="Group 26">
                <a:extLst>
                  <a:ext uri="{FF2B5EF4-FFF2-40B4-BE49-F238E27FC236}">
                    <a16:creationId xmlns:a16="http://schemas.microsoft.com/office/drawing/2014/main" id="{6B2EEFA4-7874-2C69-5C8B-571296F58905}"/>
                  </a:ext>
                </a:extLst>
              </p:cNvPr>
              <p:cNvGrpSpPr>
                <a:grpSpLocks noChangeAspect="1"/>
              </p:cNvGrpSpPr>
              <p:nvPr/>
            </p:nvGrpSpPr>
            <p:grpSpPr>
              <a:xfrm>
                <a:off x="466651" y="4161426"/>
                <a:ext cx="2881837" cy="1620000"/>
                <a:chOff x="7314586" y="3069138"/>
                <a:chExt cx="3914586" cy="2200551"/>
              </a:xfrm>
            </p:grpSpPr>
            <p:grpSp>
              <p:nvGrpSpPr>
                <p:cNvPr id="29" name="Group 28">
                  <a:extLst>
                    <a:ext uri="{FF2B5EF4-FFF2-40B4-BE49-F238E27FC236}">
                      <a16:creationId xmlns:a16="http://schemas.microsoft.com/office/drawing/2014/main" id="{404E8F86-3E3B-4CE5-A5DA-E206EA6E1138}"/>
                    </a:ext>
                  </a:extLst>
                </p:cNvPr>
                <p:cNvGrpSpPr/>
                <p:nvPr/>
              </p:nvGrpSpPr>
              <p:grpSpPr>
                <a:xfrm>
                  <a:off x="7314586" y="3069138"/>
                  <a:ext cx="3452799" cy="1620000"/>
                  <a:chOff x="7314586" y="3069138"/>
                  <a:chExt cx="3452799" cy="1620000"/>
                </a:xfrm>
              </p:grpSpPr>
              <p:pic>
                <p:nvPicPr>
                  <p:cNvPr id="34" name="Picture 33">
                    <a:extLst>
                      <a:ext uri="{FF2B5EF4-FFF2-40B4-BE49-F238E27FC236}">
                        <a16:creationId xmlns:a16="http://schemas.microsoft.com/office/drawing/2014/main" id="{B84B350A-0418-961C-425B-BF6A2E7222DC}"/>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314586" y="3069138"/>
                    <a:ext cx="1575877" cy="1620000"/>
                  </a:xfrm>
                  <a:prstGeom prst="rect">
                    <a:avLst/>
                  </a:prstGeom>
                </p:spPr>
              </p:pic>
              <p:pic>
                <p:nvPicPr>
                  <p:cNvPr id="35" name="Picture 34">
                    <a:extLst>
                      <a:ext uri="{FF2B5EF4-FFF2-40B4-BE49-F238E27FC236}">
                        <a16:creationId xmlns:a16="http://schemas.microsoft.com/office/drawing/2014/main" id="{286C4424-5803-74DC-4813-CB510B6BB225}"/>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253047" y="3069138"/>
                    <a:ext cx="1575877" cy="1620000"/>
                  </a:xfrm>
                  <a:prstGeom prst="rect">
                    <a:avLst/>
                  </a:prstGeom>
                </p:spPr>
              </p:pic>
              <p:pic>
                <p:nvPicPr>
                  <p:cNvPr id="36" name="Picture 35">
                    <a:extLst>
                      <a:ext uri="{FF2B5EF4-FFF2-40B4-BE49-F238E27FC236}">
                        <a16:creationId xmlns:a16="http://schemas.microsoft.com/office/drawing/2014/main" id="{E2C075C4-DDCB-76C7-7ECD-BD950ECEA62F}"/>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191508" y="3069138"/>
                    <a:ext cx="1575877" cy="1620000"/>
                  </a:xfrm>
                  <a:prstGeom prst="rect">
                    <a:avLst/>
                  </a:prstGeom>
                </p:spPr>
              </p:pic>
            </p:grpSp>
            <p:grpSp>
              <p:nvGrpSpPr>
                <p:cNvPr id="30" name="Group 29">
                  <a:extLst>
                    <a:ext uri="{FF2B5EF4-FFF2-40B4-BE49-F238E27FC236}">
                      <a16:creationId xmlns:a16="http://schemas.microsoft.com/office/drawing/2014/main" id="{5693578E-0E82-E0B8-D628-74D451B393F1}"/>
                    </a:ext>
                  </a:extLst>
                </p:cNvPr>
                <p:cNvGrpSpPr/>
                <p:nvPr/>
              </p:nvGrpSpPr>
              <p:grpSpPr>
                <a:xfrm>
                  <a:off x="7776373" y="3649689"/>
                  <a:ext cx="3452799" cy="1620000"/>
                  <a:chOff x="7314586" y="3069138"/>
                  <a:chExt cx="3452799" cy="1620000"/>
                </a:xfrm>
              </p:grpSpPr>
              <p:pic>
                <p:nvPicPr>
                  <p:cNvPr id="31" name="Picture 30">
                    <a:extLst>
                      <a:ext uri="{FF2B5EF4-FFF2-40B4-BE49-F238E27FC236}">
                        <a16:creationId xmlns:a16="http://schemas.microsoft.com/office/drawing/2014/main" id="{86951718-6117-8C7D-6E4E-4ED4D26E33DF}"/>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314586" y="3069138"/>
                    <a:ext cx="1575877" cy="1620000"/>
                  </a:xfrm>
                  <a:prstGeom prst="rect">
                    <a:avLst/>
                  </a:prstGeom>
                  <a:noFill/>
                </p:spPr>
              </p:pic>
              <p:pic>
                <p:nvPicPr>
                  <p:cNvPr id="32" name="Picture 31">
                    <a:extLst>
                      <a:ext uri="{FF2B5EF4-FFF2-40B4-BE49-F238E27FC236}">
                        <a16:creationId xmlns:a16="http://schemas.microsoft.com/office/drawing/2014/main" id="{8A01CC32-7769-705F-3A06-224411495E3D}"/>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253047" y="3069138"/>
                    <a:ext cx="1575877" cy="1620000"/>
                  </a:xfrm>
                  <a:prstGeom prst="rect">
                    <a:avLst/>
                  </a:prstGeom>
                </p:spPr>
              </p:pic>
              <p:pic>
                <p:nvPicPr>
                  <p:cNvPr id="33" name="Picture 32">
                    <a:extLst>
                      <a:ext uri="{FF2B5EF4-FFF2-40B4-BE49-F238E27FC236}">
                        <a16:creationId xmlns:a16="http://schemas.microsoft.com/office/drawing/2014/main" id="{F4EFE1A8-53B6-B7BB-76B2-0A2944558370}"/>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191508" y="3069138"/>
                    <a:ext cx="1575877" cy="1620000"/>
                  </a:xfrm>
                  <a:prstGeom prst="rect">
                    <a:avLst/>
                  </a:prstGeom>
                </p:spPr>
              </p:pic>
            </p:grpSp>
          </p:grpSp>
          <p:sp>
            <p:nvSpPr>
              <p:cNvPr id="28" name="TextBox 27">
                <a:extLst>
                  <a:ext uri="{FF2B5EF4-FFF2-40B4-BE49-F238E27FC236}">
                    <a16:creationId xmlns:a16="http://schemas.microsoft.com/office/drawing/2014/main" id="{F0A0DF0C-A834-3F95-9CEF-434DC9579BDD}"/>
                  </a:ext>
                </a:extLst>
              </p:cNvPr>
              <p:cNvSpPr txBox="1"/>
              <p:nvPr/>
            </p:nvSpPr>
            <p:spPr>
              <a:xfrm>
                <a:off x="516416" y="3622100"/>
                <a:ext cx="3022089" cy="643855"/>
              </a:xfrm>
              <a:prstGeom prst="rect">
                <a:avLst/>
              </a:prstGeom>
              <a:noFill/>
            </p:spPr>
            <p:txBody>
              <a:bodyPr wrap="square" rtlCol="0">
                <a:spAutoFit/>
              </a:bodyPr>
              <a:lstStyle/>
              <a:p>
                <a:pPr algn="ctr"/>
                <a:r>
                  <a:rPr lang="en-US" dirty="0"/>
                  <a:t>Dev Team 2</a:t>
                </a:r>
              </a:p>
            </p:txBody>
          </p:sp>
        </p:grpSp>
        <p:grpSp>
          <p:nvGrpSpPr>
            <p:cNvPr id="37" name="Group 36">
              <a:extLst>
                <a:ext uri="{FF2B5EF4-FFF2-40B4-BE49-F238E27FC236}">
                  <a16:creationId xmlns:a16="http://schemas.microsoft.com/office/drawing/2014/main" id="{BDDE7F3D-A5C3-D84B-BB24-9FF01A4AC91B}"/>
                </a:ext>
              </a:extLst>
            </p:cNvPr>
            <p:cNvGrpSpPr/>
            <p:nvPr/>
          </p:nvGrpSpPr>
          <p:grpSpPr>
            <a:xfrm>
              <a:off x="8437588" y="1174080"/>
              <a:ext cx="3367292" cy="2152797"/>
              <a:chOff x="7215656" y="869280"/>
              <a:chExt cx="3367292" cy="2152797"/>
            </a:xfrm>
          </p:grpSpPr>
          <p:grpSp>
            <p:nvGrpSpPr>
              <p:cNvPr id="38" name="Group 37">
                <a:extLst>
                  <a:ext uri="{FF2B5EF4-FFF2-40B4-BE49-F238E27FC236}">
                    <a16:creationId xmlns:a16="http://schemas.microsoft.com/office/drawing/2014/main" id="{B03A3D04-392E-B803-A195-EFFDEA0AB0FD}"/>
                  </a:ext>
                </a:extLst>
              </p:cNvPr>
              <p:cNvGrpSpPr>
                <a:grpSpLocks noChangeAspect="1"/>
              </p:cNvGrpSpPr>
              <p:nvPr/>
            </p:nvGrpSpPr>
            <p:grpSpPr>
              <a:xfrm>
                <a:off x="7375569" y="1402077"/>
                <a:ext cx="2881837" cy="1620000"/>
                <a:chOff x="7314586" y="3069138"/>
                <a:chExt cx="3914586" cy="2200551"/>
              </a:xfrm>
            </p:grpSpPr>
            <p:grpSp>
              <p:nvGrpSpPr>
                <p:cNvPr id="40" name="Group 39">
                  <a:extLst>
                    <a:ext uri="{FF2B5EF4-FFF2-40B4-BE49-F238E27FC236}">
                      <a16:creationId xmlns:a16="http://schemas.microsoft.com/office/drawing/2014/main" id="{10DB3ACB-92B1-9E3E-9878-F6E4D2988695}"/>
                    </a:ext>
                  </a:extLst>
                </p:cNvPr>
                <p:cNvGrpSpPr/>
                <p:nvPr/>
              </p:nvGrpSpPr>
              <p:grpSpPr>
                <a:xfrm>
                  <a:off x="7314586" y="3069138"/>
                  <a:ext cx="3452799" cy="1620000"/>
                  <a:chOff x="7314586" y="3069138"/>
                  <a:chExt cx="3452799" cy="1620000"/>
                </a:xfrm>
              </p:grpSpPr>
              <p:pic>
                <p:nvPicPr>
                  <p:cNvPr id="45" name="Picture 44">
                    <a:extLst>
                      <a:ext uri="{FF2B5EF4-FFF2-40B4-BE49-F238E27FC236}">
                        <a16:creationId xmlns:a16="http://schemas.microsoft.com/office/drawing/2014/main" id="{13072E70-52F7-94C4-919A-CF28F12CA5CB}"/>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314586" y="3069138"/>
                    <a:ext cx="1575877" cy="1620000"/>
                  </a:xfrm>
                  <a:prstGeom prst="rect">
                    <a:avLst/>
                  </a:prstGeom>
                </p:spPr>
              </p:pic>
              <p:pic>
                <p:nvPicPr>
                  <p:cNvPr id="46" name="Picture 45">
                    <a:extLst>
                      <a:ext uri="{FF2B5EF4-FFF2-40B4-BE49-F238E27FC236}">
                        <a16:creationId xmlns:a16="http://schemas.microsoft.com/office/drawing/2014/main" id="{38A03CFB-2F3C-C6E8-FFA5-BF376D9A173C}"/>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253047" y="3069138"/>
                    <a:ext cx="1575877" cy="1620000"/>
                  </a:xfrm>
                  <a:prstGeom prst="rect">
                    <a:avLst/>
                  </a:prstGeom>
                </p:spPr>
              </p:pic>
              <p:pic>
                <p:nvPicPr>
                  <p:cNvPr id="47" name="Picture 46">
                    <a:extLst>
                      <a:ext uri="{FF2B5EF4-FFF2-40B4-BE49-F238E27FC236}">
                        <a16:creationId xmlns:a16="http://schemas.microsoft.com/office/drawing/2014/main" id="{16E9BB19-B4BC-453D-EA9E-7BD3479C089C}"/>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191508" y="3069138"/>
                    <a:ext cx="1575877" cy="1620000"/>
                  </a:xfrm>
                  <a:prstGeom prst="rect">
                    <a:avLst/>
                  </a:prstGeom>
                </p:spPr>
              </p:pic>
            </p:grpSp>
            <p:grpSp>
              <p:nvGrpSpPr>
                <p:cNvPr id="41" name="Group 40">
                  <a:extLst>
                    <a:ext uri="{FF2B5EF4-FFF2-40B4-BE49-F238E27FC236}">
                      <a16:creationId xmlns:a16="http://schemas.microsoft.com/office/drawing/2014/main" id="{28499457-29A1-E0B8-1D76-3C29D2F585A5}"/>
                    </a:ext>
                  </a:extLst>
                </p:cNvPr>
                <p:cNvGrpSpPr/>
                <p:nvPr/>
              </p:nvGrpSpPr>
              <p:grpSpPr>
                <a:xfrm>
                  <a:off x="7776373" y="3649689"/>
                  <a:ext cx="3452799" cy="1620000"/>
                  <a:chOff x="7314586" y="3069138"/>
                  <a:chExt cx="3452799" cy="1620000"/>
                </a:xfrm>
              </p:grpSpPr>
              <p:pic>
                <p:nvPicPr>
                  <p:cNvPr id="42" name="Picture 41">
                    <a:extLst>
                      <a:ext uri="{FF2B5EF4-FFF2-40B4-BE49-F238E27FC236}">
                        <a16:creationId xmlns:a16="http://schemas.microsoft.com/office/drawing/2014/main" id="{01BFC697-AA44-A1CF-6351-29A670F5235F}"/>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314586" y="3069138"/>
                    <a:ext cx="1575877" cy="1620000"/>
                  </a:xfrm>
                  <a:prstGeom prst="rect">
                    <a:avLst/>
                  </a:prstGeom>
                  <a:noFill/>
                </p:spPr>
              </p:pic>
              <p:pic>
                <p:nvPicPr>
                  <p:cNvPr id="43" name="Picture 42">
                    <a:extLst>
                      <a:ext uri="{FF2B5EF4-FFF2-40B4-BE49-F238E27FC236}">
                        <a16:creationId xmlns:a16="http://schemas.microsoft.com/office/drawing/2014/main" id="{C9662827-42B3-25A5-E990-F4EBC69E1D29}"/>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253047" y="3069138"/>
                    <a:ext cx="1575877" cy="1620000"/>
                  </a:xfrm>
                  <a:prstGeom prst="rect">
                    <a:avLst/>
                  </a:prstGeom>
                </p:spPr>
              </p:pic>
              <p:pic>
                <p:nvPicPr>
                  <p:cNvPr id="44" name="Picture 43">
                    <a:extLst>
                      <a:ext uri="{FF2B5EF4-FFF2-40B4-BE49-F238E27FC236}">
                        <a16:creationId xmlns:a16="http://schemas.microsoft.com/office/drawing/2014/main" id="{467FDA0A-C885-4292-8ACF-32DBAE73CCC7}"/>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191508" y="3069138"/>
                    <a:ext cx="1575877" cy="1620000"/>
                  </a:xfrm>
                  <a:prstGeom prst="rect">
                    <a:avLst/>
                  </a:prstGeom>
                </p:spPr>
              </p:pic>
            </p:grpSp>
          </p:grpSp>
          <p:sp>
            <p:nvSpPr>
              <p:cNvPr id="39" name="TextBox 38">
                <a:extLst>
                  <a:ext uri="{FF2B5EF4-FFF2-40B4-BE49-F238E27FC236}">
                    <a16:creationId xmlns:a16="http://schemas.microsoft.com/office/drawing/2014/main" id="{7B9EB571-5BD4-0FFF-D84F-9331A4AA5F3D}"/>
                  </a:ext>
                </a:extLst>
              </p:cNvPr>
              <p:cNvSpPr txBox="1"/>
              <p:nvPr/>
            </p:nvSpPr>
            <p:spPr>
              <a:xfrm>
                <a:off x="7215656" y="869280"/>
                <a:ext cx="3367292" cy="643853"/>
              </a:xfrm>
              <a:prstGeom prst="rect">
                <a:avLst/>
              </a:prstGeom>
              <a:noFill/>
            </p:spPr>
            <p:txBody>
              <a:bodyPr wrap="square" rtlCol="0">
                <a:spAutoFit/>
              </a:bodyPr>
              <a:lstStyle/>
              <a:p>
                <a:pPr algn="ctr"/>
                <a:r>
                  <a:rPr lang="en-US" dirty="0"/>
                  <a:t>Dev Team 3</a:t>
                </a:r>
              </a:p>
            </p:txBody>
          </p:sp>
        </p:grpSp>
        <p:grpSp>
          <p:nvGrpSpPr>
            <p:cNvPr id="48" name="Group 47">
              <a:extLst>
                <a:ext uri="{FF2B5EF4-FFF2-40B4-BE49-F238E27FC236}">
                  <a16:creationId xmlns:a16="http://schemas.microsoft.com/office/drawing/2014/main" id="{A233A39F-6AE5-BC85-A441-8017427D5C50}"/>
                </a:ext>
              </a:extLst>
            </p:cNvPr>
            <p:cNvGrpSpPr/>
            <p:nvPr/>
          </p:nvGrpSpPr>
          <p:grpSpPr>
            <a:xfrm>
              <a:off x="8693104" y="3940273"/>
              <a:ext cx="2981627" cy="2111787"/>
              <a:chOff x="7858916" y="3635473"/>
              <a:chExt cx="2981627" cy="2111787"/>
            </a:xfrm>
          </p:grpSpPr>
          <p:grpSp>
            <p:nvGrpSpPr>
              <p:cNvPr id="49" name="Group 48">
                <a:extLst>
                  <a:ext uri="{FF2B5EF4-FFF2-40B4-BE49-F238E27FC236}">
                    <a16:creationId xmlns:a16="http://schemas.microsoft.com/office/drawing/2014/main" id="{38243D68-8415-1F01-709C-0F50FB354E0F}"/>
                  </a:ext>
                </a:extLst>
              </p:cNvPr>
              <p:cNvGrpSpPr>
                <a:grpSpLocks noChangeAspect="1"/>
              </p:cNvGrpSpPr>
              <p:nvPr/>
            </p:nvGrpSpPr>
            <p:grpSpPr>
              <a:xfrm>
                <a:off x="7958706" y="4127260"/>
                <a:ext cx="2881837" cy="1620000"/>
                <a:chOff x="7314586" y="3069138"/>
                <a:chExt cx="3914586" cy="2200551"/>
              </a:xfrm>
            </p:grpSpPr>
            <p:grpSp>
              <p:nvGrpSpPr>
                <p:cNvPr id="51" name="Group 50">
                  <a:extLst>
                    <a:ext uri="{FF2B5EF4-FFF2-40B4-BE49-F238E27FC236}">
                      <a16:creationId xmlns:a16="http://schemas.microsoft.com/office/drawing/2014/main" id="{455C3C16-1E4D-CEEA-979D-CD392DAA0175}"/>
                    </a:ext>
                  </a:extLst>
                </p:cNvPr>
                <p:cNvGrpSpPr/>
                <p:nvPr/>
              </p:nvGrpSpPr>
              <p:grpSpPr>
                <a:xfrm>
                  <a:off x="7314586" y="3069138"/>
                  <a:ext cx="3452799" cy="1620000"/>
                  <a:chOff x="7314586" y="3069138"/>
                  <a:chExt cx="3452799" cy="1620000"/>
                </a:xfrm>
              </p:grpSpPr>
              <p:pic>
                <p:nvPicPr>
                  <p:cNvPr id="56" name="Picture 55">
                    <a:extLst>
                      <a:ext uri="{FF2B5EF4-FFF2-40B4-BE49-F238E27FC236}">
                        <a16:creationId xmlns:a16="http://schemas.microsoft.com/office/drawing/2014/main" id="{702A286B-431E-3F8F-FE2F-9F70A8339144}"/>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314586" y="3069138"/>
                    <a:ext cx="1575877" cy="1620000"/>
                  </a:xfrm>
                  <a:prstGeom prst="rect">
                    <a:avLst/>
                  </a:prstGeom>
                </p:spPr>
              </p:pic>
              <p:pic>
                <p:nvPicPr>
                  <p:cNvPr id="57" name="Picture 56">
                    <a:extLst>
                      <a:ext uri="{FF2B5EF4-FFF2-40B4-BE49-F238E27FC236}">
                        <a16:creationId xmlns:a16="http://schemas.microsoft.com/office/drawing/2014/main" id="{F5367D49-D67B-41CD-5961-A4A490EEF94B}"/>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253047" y="3069138"/>
                    <a:ext cx="1575877" cy="1620000"/>
                  </a:xfrm>
                  <a:prstGeom prst="rect">
                    <a:avLst/>
                  </a:prstGeom>
                </p:spPr>
              </p:pic>
              <p:pic>
                <p:nvPicPr>
                  <p:cNvPr id="58" name="Picture 57">
                    <a:extLst>
                      <a:ext uri="{FF2B5EF4-FFF2-40B4-BE49-F238E27FC236}">
                        <a16:creationId xmlns:a16="http://schemas.microsoft.com/office/drawing/2014/main" id="{23BF6DDB-44E9-2862-6A53-129ADEA35186}"/>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191508" y="3069138"/>
                    <a:ext cx="1575877" cy="1620000"/>
                  </a:xfrm>
                  <a:prstGeom prst="rect">
                    <a:avLst/>
                  </a:prstGeom>
                </p:spPr>
              </p:pic>
            </p:grpSp>
            <p:grpSp>
              <p:nvGrpSpPr>
                <p:cNvPr id="52" name="Group 51">
                  <a:extLst>
                    <a:ext uri="{FF2B5EF4-FFF2-40B4-BE49-F238E27FC236}">
                      <a16:creationId xmlns:a16="http://schemas.microsoft.com/office/drawing/2014/main" id="{268BE525-5F38-3498-4200-26E6987274BE}"/>
                    </a:ext>
                  </a:extLst>
                </p:cNvPr>
                <p:cNvGrpSpPr/>
                <p:nvPr/>
              </p:nvGrpSpPr>
              <p:grpSpPr>
                <a:xfrm>
                  <a:off x="7776373" y="3649689"/>
                  <a:ext cx="3452799" cy="1620000"/>
                  <a:chOff x="7314586" y="3069138"/>
                  <a:chExt cx="3452799" cy="1620000"/>
                </a:xfrm>
              </p:grpSpPr>
              <p:pic>
                <p:nvPicPr>
                  <p:cNvPr id="53" name="Picture 52">
                    <a:extLst>
                      <a:ext uri="{FF2B5EF4-FFF2-40B4-BE49-F238E27FC236}">
                        <a16:creationId xmlns:a16="http://schemas.microsoft.com/office/drawing/2014/main" id="{067FF754-8BD9-F031-A5D8-26CBFB392F4A}"/>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314586" y="3069138"/>
                    <a:ext cx="1575877" cy="1620000"/>
                  </a:xfrm>
                  <a:prstGeom prst="rect">
                    <a:avLst/>
                  </a:prstGeom>
                  <a:noFill/>
                </p:spPr>
              </p:pic>
              <p:pic>
                <p:nvPicPr>
                  <p:cNvPr id="54" name="Picture 53">
                    <a:extLst>
                      <a:ext uri="{FF2B5EF4-FFF2-40B4-BE49-F238E27FC236}">
                        <a16:creationId xmlns:a16="http://schemas.microsoft.com/office/drawing/2014/main" id="{729A3D23-4A4F-53B5-4CEA-88ED0E973AEA}"/>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253047" y="3069138"/>
                    <a:ext cx="1575877" cy="1620000"/>
                  </a:xfrm>
                  <a:prstGeom prst="rect">
                    <a:avLst/>
                  </a:prstGeom>
                </p:spPr>
              </p:pic>
              <p:pic>
                <p:nvPicPr>
                  <p:cNvPr id="55" name="Picture 54">
                    <a:extLst>
                      <a:ext uri="{FF2B5EF4-FFF2-40B4-BE49-F238E27FC236}">
                        <a16:creationId xmlns:a16="http://schemas.microsoft.com/office/drawing/2014/main" id="{8ED1C426-574E-9B37-1F28-B1F72DB65A8E}"/>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191508" y="3069138"/>
                    <a:ext cx="1575877" cy="1620000"/>
                  </a:xfrm>
                  <a:prstGeom prst="rect">
                    <a:avLst/>
                  </a:prstGeom>
                </p:spPr>
              </p:pic>
            </p:grpSp>
          </p:grpSp>
          <p:sp>
            <p:nvSpPr>
              <p:cNvPr id="50" name="TextBox 49">
                <a:extLst>
                  <a:ext uri="{FF2B5EF4-FFF2-40B4-BE49-F238E27FC236}">
                    <a16:creationId xmlns:a16="http://schemas.microsoft.com/office/drawing/2014/main" id="{1424D149-7995-D2BD-808F-5E4BA208400F}"/>
                  </a:ext>
                </a:extLst>
              </p:cNvPr>
              <p:cNvSpPr txBox="1"/>
              <p:nvPr/>
            </p:nvSpPr>
            <p:spPr>
              <a:xfrm>
                <a:off x="7858916" y="3635473"/>
                <a:ext cx="2981461" cy="643854"/>
              </a:xfrm>
              <a:prstGeom prst="rect">
                <a:avLst/>
              </a:prstGeom>
              <a:noFill/>
            </p:spPr>
            <p:txBody>
              <a:bodyPr wrap="square" rtlCol="0">
                <a:spAutoFit/>
              </a:bodyPr>
              <a:lstStyle/>
              <a:p>
                <a:pPr algn="ctr"/>
                <a:r>
                  <a:rPr lang="en-US" dirty="0"/>
                  <a:t>Dev Team 4</a:t>
                </a:r>
              </a:p>
            </p:txBody>
          </p:sp>
        </p:grpSp>
        <p:sp>
          <p:nvSpPr>
            <p:cNvPr id="59" name="TextBox 58">
              <a:extLst>
                <a:ext uri="{FF2B5EF4-FFF2-40B4-BE49-F238E27FC236}">
                  <a16:creationId xmlns:a16="http://schemas.microsoft.com/office/drawing/2014/main" id="{D1D8DC69-9381-1E0E-E23B-4D7AD16457BC}"/>
                </a:ext>
              </a:extLst>
            </p:cNvPr>
            <p:cNvSpPr txBox="1"/>
            <p:nvPr/>
          </p:nvSpPr>
          <p:spPr>
            <a:xfrm>
              <a:off x="4530532" y="2089441"/>
              <a:ext cx="2881838" cy="643855"/>
            </a:xfrm>
            <a:prstGeom prst="rect">
              <a:avLst/>
            </a:prstGeom>
            <a:noFill/>
          </p:spPr>
          <p:txBody>
            <a:bodyPr wrap="square" rtlCol="0">
              <a:spAutoFit/>
            </a:bodyPr>
            <a:lstStyle/>
            <a:p>
              <a:pPr algn="ctr"/>
              <a:r>
                <a:rPr lang="en-US" dirty="0"/>
                <a:t>SRE Team</a:t>
              </a:r>
            </a:p>
          </p:txBody>
        </p:sp>
        <p:cxnSp>
          <p:nvCxnSpPr>
            <p:cNvPr id="60" name="Straight Arrow Connector 59">
              <a:extLst>
                <a:ext uri="{FF2B5EF4-FFF2-40B4-BE49-F238E27FC236}">
                  <a16:creationId xmlns:a16="http://schemas.microsoft.com/office/drawing/2014/main" id="{FEFFF8CF-D6B7-E680-D603-A34289D83FDD}"/>
                </a:ext>
              </a:extLst>
            </p:cNvPr>
            <p:cNvCxnSpPr/>
            <p:nvPr/>
          </p:nvCxnSpPr>
          <p:spPr>
            <a:xfrm>
              <a:off x="3260516" y="2578907"/>
              <a:ext cx="1407737" cy="747970"/>
            </a:xfrm>
            <a:prstGeom prst="straightConnector1">
              <a:avLst/>
            </a:prstGeom>
            <a:ln w="254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C7EC4F5-CB40-53A9-3212-393C9F555762}"/>
                </a:ext>
              </a:extLst>
            </p:cNvPr>
            <p:cNvCxnSpPr/>
            <p:nvPr/>
          </p:nvCxnSpPr>
          <p:spPr>
            <a:xfrm flipV="1">
              <a:off x="3225795" y="4272561"/>
              <a:ext cx="1489604" cy="953673"/>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15152D6-D24E-8C27-9D91-9F7CDAB16D29}"/>
                </a:ext>
              </a:extLst>
            </p:cNvPr>
            <p:cNvCxnSpPr/>
            <p:nvPr/>
          </p:nvCxnSpPr>
          <p:spPr>
            <a:xfrm flipH="1">
              <a:off x="7342604" y="2394241"/>
              <a:ext cx="1450290" cy="882234"/>
            </a:xfrm>
            <a:prstGeom prst="straightConnector1">
              <a:avLst/>
            </a:prstGeom>
            <a:ln w="254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6950EC1-77DB-830F-67D2-A53C9FBEA54F}"/>
                </a:ext>
              </a:extLst>
            </p:cNvPr>
            <p:cNvCxnSpPr/>
            <p:nvPr/>
          </p:nvCxnSpPr>
          <p:spPr>
            <a:xfrm flipH="1" flipV="1">
              <a:off x="7279594" y="4224538"/>
              <a:ext cx="1628362" cy="837994"/>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76A12FD-E0E9-D12D-F801-22F100AA4733}"/>
              </a:ext>
            </a:extLst>
          </p:cNvPr>
          <p:cNvGrpSpPr/>
          <p:nvPr/>
        </p:nvGrpSpPr>
        <p:grpSpPr>
          <a:xfrm>
            <a:off x="6030765" y="3546835"/>
            <a:ext cx="6095920" cy="2312545"/>
            <a:chOff x="418892" y="1713324"/>
            <a:chExt cx="11997211" cy="4276690"/>
          </a:xfrm>
        </p:grpSpPr>
        <p:grpSp>
          <p:nvGrpSpPr>
            <p:cNvPr id="106" name="Group 105">
              <a:extLst>
                <a:ext uri="{FF2B5EF4-FFF2-40B4-BE49-F238E27FC236}">
                  <a16:creationId xmlns:a16="http://schemas.microsoft.com/office/drawing/2014/main" id="{2CDB3E2A-65D4-84B6-4485-C91464B12814}"/>
                </a:ext>
              </a:extLst>
            </p:cNvPr>
            <p:cNvGrpSpPr/>
            <p:nvPr/>
          </p:nvGrpSpPr>
          <p:grpSpPr>
            <a:xfrm>
              <a:off x="418892" y="1734090"/>
              <a:ext cx="3676969" cy="1706415"/>
              <a:chOff x="963953" y="1395037"/>
              <a:chExt cx="3676969" cy="1706415"/>
            </a:xfrm>
          </p:grpSpPr>
          <p:grpSp>
            <p:nvGrpSpPr>
              <p:cNvPr id="107" name="Group 106">
                <a:extLst>
                  <a:ext uri="{FF2B5EF4-FFF2-40B4-BE49-F238E27FC236}">
                    <a16:creationId xmlns:a16="http://schemas.microsoft.com/office/drawing/2014/main" id="{A397349F-9686-7387-916A-A3C89A9ACD58}"/>
                  </a:ext>
                </a:extLst>
              </p:cNvPr>
              <p:cNvGrpSpPr/>
              <p:nvPr/>
            </p:nvGrpSpPr>
            <p:grpSpPr>
              <a:xfrm>
                <a:off x="963953" y="1395037"/>
                <a:ext cx="3318700" cy="1192610"/>
                <a:chOff x="963953" y="1395037"/>
                <a:chExt cx="3318700" cy="1192610"/>
              </a:xfrm>
            </p:grpSpPr>
            <p:pic>
              <p:nvPicPr>
                <p:cNvPr id="113" name="Picture 112">
                  <a:extLst>
                    <a:ext uri="{FF2B5EF4-FFF2-40B4-BE49-F238E27FC236}">
                      <a16:creationId xmlns:a16="http://schemas.microsoft.com/office/drawing/2014/main" id="{A26A25CC-8812-529F-032B-56127E195C42}"/>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963953" y="1395037"/>
                  <a:ext cx="1195796" cy="1192610"/>
                </a:xfrm>
                <a:prstGeom prst="rect">
                  <a:avLst/>
                </a:prstGeom>
              </p:spPr>
            </p:pic>
            <p:pic>
              <p:nvPicPr>
                <p:cNvPr id="114" name="Picture 113">
                  <a:extLst>
                    <a:ext uri="{FF2B5EF4-FFF2-40B4-BE49-F238E27FC236}">
                      <a16:creationId xmlns:a16="http://schemas.microsoft.com/office/drawing/2014/main" id="{B69B12F0-10CB-F5A6-A7DF-37806536338A}"/>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83477" y="1395037"/>
                  <a:ext cx="1195796" cy="1192610"/>
                </a:xfrm>
                <a:prstGeom prst="rect">
                  <a:avLst/>
                </a:prstGeom>
              </p:spPr>
            </p:pic>
            <p:pic>
              <p:nvPicPr>
                <p:cNvPr id="115" name="Picture 114">
                  <a:extLst>
                    <a:ext uri="{FF2B5EF4-FFF2-40B4-BE49-F238E27FC236}">
                      <a16:creationId xmlns:a16="http://schemas.microsoft.com/office/drawing/2014/main" id="{C4DB9BDE-7FF7-A1F6-7A8E-7644E26AC4FF}"/>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03001" y="1395037"/>
                  <a:ext cx="1195797" cy="1192610"/>
                </a:xfrm>
                <a:prstGeom prst="rect">
                  <a:avLst/>
                </a:prstGeom>
              </p:spPr>
            </p:pic>
            <p:pic>
              <p:nvPicPr>
                <p:cNvPr id="116" name="Picture 115">
                  <a:extLst>
                    <a:ext uri="{FF2B5EF4-FFF2-40B4-BE49-F238E27FC236}">
                      <a16:creationId xmlns:a16="http://schemas.microsoft.com/office/drawing/2014/main" id="{2FF20EDF-3E7C-D50B-8B86-9CAD109895F9}"/>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122525" y="1395037"/>
                  <a:ext cx="1160128" cy="1192610"/>
                </a:xfrm>
                <a:prstGeom prst="rect">
                  <a:avLst/>
                </a:prstGeom>
                <a:noFill/>
              </p:spPr>
            </p:pic>
          </p:grpSp>
          <p:grpSp>
            <p:nvGrpSpPr>
              <p:cNvPr id="108" name="Group 107">
                <a:extLst>
                  <a:ext uri="{FF2B5EF4-FFF2-40B4-BE49-F238E27FC236}">
                    <a16:creationId xmlns:a16="http://schemas.microsoft.com/office/drawing/2014/main" id="{B3E19B10-31F5-17B6-5BEA-D4C82C95097A}"/>
                  </a:ext>
                </a:extLst>
              </p:cNvPr>
              <p:cNvGrpSpPr/>
              <p:nvPr/>
            </p:nvGrpSpPr>
            <p:grpSpPr>
              <a:xfrm>
                <a:off x="1322222" y="1908842"/>
                <a:ext cx="3318700" cy="1192610"/>
                <a:chOff x="963953" y="1395037"/>
                <a:chExt cx="3318700" cy="1192610"/>
              </a:xfrm>
            </p:grpSpPr>
            <p:pic>
              <p:nvPicPr>
                <p:cNvPr id="109" name="Picture 108">
                  <a:extLst>
                    <a:ext uri="{FF2B5EF4-FFF2-40B4-BE49-F238E27FC236}">
                      <a16:creationId xmlns:a16="http://schemas.microsoft.com/office/drawing/2014/main" id="{A84B5554-7677-65C4-088D-DDECC899B2F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963953" y="1395037"/>
                  <a:ext cx="1195796" cy="1192610"/>
                </a:xfrm>
                <a:prstGeom prst="rect">
                  <a:avLst/>
                </a:prstGeom>
              </p:spPr>
            </p:pic>
            <p:pic>
              <p:nvPicPr>
                <p:cNvPr id="110" name="Picture 109">
                  <a:extLst>
                    <a:ext uri="{FF2B5EF4-FFF2-40B4-BE49-F238E27FC236}">
                      <a16:creationId xmlns:a16="http://schemas.microsoft.com/office/drawing/2014/main" id="{68B1B824-60AF-06F9-F577-C95691F48DB8}"/>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83477" y="1395037"/>
                  <a:ext cx="1195796" cy="1192610"/>
                </a:xfrm>
                <a:prstGeom prst="rect">
                  <a:avLst/>
                </a:prstGeom>
              </p:spPr>
            </p:pic>
            <p:pic>
              <p:nvPicPr>
                <p:cNvPr id="111" name="Picture 110">
                  <a:extLst>
                    <a:ext uri="{FF2B5EF4-FFF2-40B4-BE49-F238E27FC236}">
                      <a16:creationId xmlns:a16="http://schemas.microsoft.com/office/drawing/2014/main" id="{5F826649-0E93-682A-D6B5-1DD206741A9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403001" y="1395037"/>
                  <a:ext cx="1195796" cy="1192610"/>
                </a:xfrm>
                <a:prstGeom prst="rect">
                  <a:avLst/>
                </a:prstGeom>
              </p:spPr>
            </p:pic>
            <p:pic>
              <p:nvPicPr>
                <p:cNvPr id="112" name="Picture 111">
                  <a:extLst>
                    <a:ext uri="{FF2B5EF4-FFF2-40B4-BE49-F238E27FC236}">
                      <a16:creationId xmlns:a16="http://schemas.microsoft.com/office/drawing/2014/main" id="{2BA5246D-7BC5-B450-B850-B2B63B148D71}"/>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122525" y="1395037"/>
                  <a:ext cx="1160128" cy="1192610"/>
                </a:xfrm>
                <a:prstGeom prst="rect">
                  <a:avLst/>
                </a:prstGeom>
                <a:noFill/>
              </p:spPr>
            </p:pic>
          </p:grpSp>
        </p:grpSp>
        <p:grpSp>
          <p:nvGrpSpPr>
            <p:cNvPr id="96" name="Group 95">
              <a:extLst>
                <a:ext uri="{FF2B5EF4-FFF2-40B4-BE49-F238E27FC236}">
                  <a16:creationId xmlns:a16="http://schemas.microsoft.com/office/drawing/2014/main" id="{77EBF4DD-AF18-9B89-BD1F-E52CF27615F3}"/>
                </a:ext>
              </a:extLst>
            </p:cNvPr>
            <p:cNvGrpSpPr/>
            <p:nvPr/>
          </p:nvGrpSpPr>
          <p:grpSpPr>
            <a:xfrm>
              <a:off x="8078144" y="1734090"/>
              <a:ext cx="3676969" cy="1706415"/>
              <a:chOff x="6823616" y="787558"/>
              <a:chExt cx="3676969" cy="1706415"/>
            </a:xfrm>
          </p:grpSpPr>
          <p:pic>
            <p:nvPicPr>
              <p:cNvPr id="97" name="Picture 96">
                <a:extLst>
                  <a:ext uri="{FF2B5EF4-FFF2-40B4-BE49-F238E27FC236}">
                    <a16:creationId xmlns:a16="http://schemas.microsoft.com/office/drawing/2014/main" id="{3F1F8AED-3414-B5D8-4A57-7B1C84AE6720}"/>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6823616" y="787558"/>
                <a:ext cx="1195796" cy="1192610"/>
              </a:xfrm>
              <a:prstGeom prst="rect">
                <a:avLst/>
              </a:prstGeom>
            </p:spPr>
          </p:pic>
          <p:pic>
            <p:nvPicPr>
              <p:cNvPr id="98" name="Picture 97">
                <a:extLst>
                  <a:ext uri="{FF2B5EF4-FFF2-40B4-BE49-F238E27FC236}">
                    <a16:creationId xmlns:a16="http://schemas.microsoft.com/office/drawing/2014/main" id="{17D41071-8B8D-A6CC-C0B4-C4CAEF441D1B}"/>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543140" y="787558"/>
                <a:ext cx="1195796" cy="1192610"/>
              </a:xfrm>
              <a:prstGeom prst="rect">
                <a:avLst/>
              </a:prstGeom>
            </p:spPr>
          </p:pic>
          <p:pic>
            <p:nvPicPr>
              <p:cNvPr id="99" name="Picture 98">
                <a:extLst>
                  <a:ext uri="{FF2B5EF4-FFF2-40B4-BE49-F238E27FC236}">
                    <a16:creationId xmlns:a16="http://schemas.microsoft.com/office/drawing/2014/main" id="{A613DA5A-3B2B-ECD8-74A8-F74702358D91}"/>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262664" y="787558"/>
                <a:ext cx="1195796" cy="1192610"/>
              </a:xfrm>
              <a:prstGeom prst="rect">
                <a:avLst/>
              </a:prstGeom>
            </p:spPr>
          </p:pic>
          <p:pic>
            <p:nvPicPr>
              <p:cNvPr id="100" name="Picture 99">
                <a:extLst>
                  <a:ext uri="{FF2B5EF4-FFF2-40B4-BE49-F238E27FC236}">
                    <a16:creationId xmlns:a16="http://schemas.microsoft.com/office/drawing/2014/main" id="{24DF1BF1-B174-DF0B-ABED-EA325D9B09F9}"/>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982188" y="787558"/>
                <a:ext cx="1160128" cy="1192610"/>
              </a:xfrm>
              <a:prstGeom prst="rect">
                <a:avLst/>
              </a:prstGeom>
              <a:noFill/>
            </p:spPr>
          </p:pic>
          <p:pic>
            <p:nvPicPr>
              <p:cNvPr id="101" name="Picture 100">
                <a:extLst>
                  <a:ext uri="{FF2B5EF4-FFF2-40B4-BE49-F238E27FC236}">
                    <a16:creationId xmlns:a16="http://schemas.microsoft.com/office/drawing/2014/main" id="{EA16AC51-CD97-98DB-B381-FB9FD1ED8741}"/>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181885" y="1301363"/>
                <a:ext cx="1195796" cy="1192610"/>
              </a:xfrm>
              <a:prstGeom prst="rect">
                <a:avLst/>
              </a:prstGeom>
            </p:spPr>
          </p:pic>
          <p:pic>
            <p:nvPicPr>
              <p:cNvPr id="102" name="Picture 101">
                <a:extLst>
                  <a:ext uri="{FF2B5EF4-FFF2-40B4-BE49-F238E27FC236}">
                    <a16:creationId xmlns:a16="http://schemas.microsoft.com/office/drawing/2014/main" id="{7A77031B-F322-FEA9-ADC7-6B4CEFA7DEF2}"/>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901409" y="1301363"/>
                <a:ext cx="1195796" cy="1192610"/>
              </a:xfrm>
              <a:prstGeom prst="rect">
                <a:avLst/>
              </a:prstGeom>
            </p:spPr>
          </p:pic>
          <p:pic>
            <p:nvPicPr>
              <p:cNvPr id="103" name="Picture 102">
                <a:extLst>
                  <a:ext uri="{FF2B5EF4-FFF2-40B4-BE49-F238E27FC236}">
                    <a16:creationId xmlns:a16="http://schemas.microsoft.com/office/drawing/2014/main" id="{64DA5422-B479-CCF9-CDFC-F4EA1E66DC2A}"/>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620933" y="1301363"/>
                <a:ext cx="1195796" cy="1192610"/>
              </a:xfrm>
              <a:prstGeom prst="rect">
                <a:avLst/>
              </a:prstGeom>
            </p:spPr>
          </p:pic>
          <p:pic>
            <p:nvPicPr>
              <p:cNvPr id="104" name="Picture 103">
                <a:extLst>
                  <a:ext uri="{FF2B5EF4-FFF2-40B4-BE49-F238E27FC236}">
                    <a16:creationId xmlns:a16="http://schemas.microsoft.com/office/drawing/2014/main" id="{3895FD44-4C64-0E74-63A0-71BF11FC8448}"/>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340457" y="1301363"/>
                <a:ext cx="1160128" cy="1192610"/>
              </a:xfrm>
              <a:prstGeom prst="rect">
                <a:avLst/>
              </a:prstGeom>
              <a:noFill/>
            </p:spPr>
          </p:pic>
        </p:grpSp>
        <p:grpSp>
          <p:nvGrpSpPr>
            <p:cNvPr id="86" name="Group 85">
              <a:extLst>
                <a:ext uri="{FF2B5EF4-FFF2-40B4-BE49-F238E27FC236}">
                  <a16:creationId xmlns:a16="http://schemas.microsoft.com/office/drawing/2014/main" id="{BD3C059E-9E91-E175-03EE-58023598EAF5}"/>
                </a:ext>
              </a:extLst>
            </p:cNvPr>
            <p:cNvGrpSpPr/>
            <p:nvPr/>
          </p:nvGrpSpPr>
          <p:grpSpPr>
            <a:xfrm>
              <a:off x="418892" y="4283599"/>
              <a:ext cx="3676969" cy="1706415"/>
              <a:chOff x="5151020" y="3308218"/>
              <a:chExt cx="3676969" cy="1706415"/>
            </a:xfrm>
          </p:grpSpPr>
          <p:pic>
            <p:nvPicPr>
              <p:cNvPr id="87" name="Picture 86">
                <a:extLst>
                  <a:ext uri="{FF2B5EF4-FFF2-40B4-BE49-F238E27FC236}">
                    <a16:creationId xmlns:a16="http://schemas.microsoft.com/office/drawing/2014/main" id="{03D61826-3E86-F540-10E0-CF22D4CC938D}"/>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151020" y="3308218"/>
                <a:ext cx="1195796" cy="1192610"/>
              </a:xfrm>
              <a:prstGeom prst="rect">
                <a:avLst/>
              </a:prstGeom>
            </p:spPr>
          </p:pic>
          <p:pic>
            <p:nvPicPr>
              <p:cNvPr id="88" name="Picture 87">
                <a:extLst>
                  <a:ext uri="{FF2B5EF4-FFF2-40B4-BE49-F238E27FC236}">
                    <a16:creationId xmlns:a16="http://schemas.microsoft.com/office/drawing/2014/main" id="{BD6DC482-EA9D-0918-62CF-AE37D23A6AD6}"/>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870544" y="3308218"/>
                <a:ext cx="1195796" cy="1192610"/>
              </a:xfrm>
              <a:prstGeom prst="rect">
                <a:avLst/>
              </a:prstGeom>
            </p:spPr>
          </p:pic>
          <p:pic>
            <p:nvPicPr>
              <p:cNvPr id="89" name="Picture 88">
                <a:extLst>
                  <a:ext uri="{FF2B5EF4-FFF2-40B4-BE49-F238E27FC236}">
                    <a16:creationId xmlns:a16="http://schemas.microsoft.com/office/drawing/2014/main" id="{F69B3822-549A-FC69-A935-D8381B3FE20F}"/>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590068" y="3308218"/>
                <a:ext cx="1195796" cy="1192610"/>
              </a:xfrm>
              <a:prstGeom prst="rect">
                <a:avLst/>
              </a:prstGeom>
            </p:spPr>
          </p:pic>
          <p:pic>
            <p:nvPicPr>
              <p:cNvPr id="90" name="Picture 89">
                <a:extLst>
                  <a:ext uri="{FF2B5EF4-FFF2-40B4-BE49-F238E27FC236}">
                    <a16:creationId xmlns:a16="http://schemas.microsoft.com/office/drawing/2014/main" id="{37FACAD3-37C2-B2CF-64C4-49548E09FD1F}"/>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309592" y="3308218"/>
                <a:ext cx="1160128" cy="1192610"/>
              </a:xfrm>
              <a:prstGeom prst="rect">
                <a:avLst/>
              </a:prstGeom>
              <a:noFill/>
            </p:spPr>
          </p:pic>
          <p:pic>
            <p:nvPicPr>
              <p:cNvPr id="91" name="Picture 90">
                <a:extLst>
                  <a:ext uri="{FF2B5EF4-FFF2-40B4-BE49-F238E27FC236}">
                    <a16:creationId xmlns:a16="http://schemas.microsoft.com/office/drawing/2014/main" id="{E7983C3D-4739-D70F-8F37-3BD137028307}"/>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509289" y="3822023"/>
                <a:ext cx="1195796" cy="1192610"/>
              </a:xfrm>
              <a:prstGeom prst="rect">
                <a:avLst/>
              </a:prstGeom>
            </p:spPr>
          </p:pic>
          <p:pic>
            <p:nvPicPr>
              <p:cNvPr id="92" name="Picture 91">
                <a:extLst>
                  <a:ext uri="{FF2B5EF4-FFF2-40B4-BE49-F238E27FC236}">
                    <a16:creationId xmlns:a16="http://schemas.microsoft.com/office/drawing/2014/main" id="{67F8B396-1571-80D2-1CFB-FBB5F93F4F87}"/>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228813" y="3822023"/>
                <a:ext cx="1195796" cy="1192610"/>
              </a:xfrm>
              <a:prstGeom prst="rect">
                <a:avLst/>
              </a:prstGeom>
            </p:spPr>
          </p:pic>
          <p:pic>
            <p:nvPicPr>
              <p:cNvPr id="93" name="Picture 92">
                <a:extLst>
                  <a:ext uri="{FF2B5EF4-FFF2-40B4-BE49-F238E27FC236}">
                    <a16:creationId xmlns:a16="http://schemas.microsoft.com/office/drawing/2014/main" id="{4D5C8DD4-0401-55CC-9DF5-E2BF94D6CD68}"/>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6948337" y="3822023"/>
                <a:ext cx="1195796" cy="1192610"/>
              </a:xfrm>
              <a:prstGeom prst="rect">
                <a:avLst/>
              </a:prstGeom>
            </p:spPr>
          </p:pic>
          <p:pic>
            <p:nvPicPr>
              <p:cNvPr id="94" name="Picture 93">
                <a:extLst>
                  <a:ext uri="{FF2B5EF4-FFF2-40B4-BE49-F238E27FC236}">
                    <a16:creationId xmlns:a16="http://schemas.microsoft.com/office/drawing/2014/main" id="{F88C5808-F701-A763-A805-4C229D341DFA}"/>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667861" y="3822023"/>
                <a:ext cx="1160128" cy="1192610"/>
              </a:xfrm>
              <a:prstGeom prst="rect">
                <a:avLst/>
              </a:prstGeom>
              <a:noFill/>
            </p:spPr>
          </p:pic>
        </p:grpSp>
        <p:grpSp>
          <p:nvGrpSpPr>
            <p:cNvPr id="76" name="Group 75">
              <a:extLst>
                <a:ext uri="{FF2B5EF4-FFF2-40B4-BE49-F238E27FC236}">
                  <a16:creationId xmlns:a16="http://schemas.microsoft.com/office/drawing/2014/main" id="{70B1BA78-D788-F04B-76E9-9075D1B69F46}"/>
                </a:ext>
              </a:extLst>
            </p:cNvPr>
            <p:cNvGrpSpPr/>
            <p:nvPr/>
          </p:nvGrpSpPr>
          <p:grpSpPr>
            <a:xfrm>
              <a:off x="8078144" y="4283599"/>
              <a:ext cx="3676969" cy="1706415"/>
              <a:chOff x="7076868" y="4045893"/>
              <a:chExt cx="3676969" cy="1706415"/>
            </a:xfrm>
          </p:grpSpPr>
          <p:pic>
            <p:nvPicPr>
              <p:cNvPr id="77" name="Picture 76">
                <a:extLst>
                  <a:ext uri="{FF2B5EF4-FFF2-40B4-BE49-F238E27FC236}">
                    <a16:creationId xmlns:a16="http://schemas.microsoft.com/office/drawing/2014/main" id="{91CC60B9-EC1E-F322-78A6-4923D992C619}"/>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076868" y="4045893"/>
                <a:ext cx="1195796" cy="1192610"/>
              </a:xfrm>
              <a:prstGeom prst="rect">
                <a:avLst/>
              </a:prstGeom>
            </p:spPr>
          </p:pic>
          <p:pic>
            <p:nvPicPr>
              <p:cNvPr id="78" name="Picture 77">
                <a:extLst>
                  <a:ext uri="{FF2B5EF4-FFF2-40B4-BE49-F238E27FC236}">
                    <a16:creationId xmlns:a16="http://schemas.microsoft.com/office/drawing/2014/main" id="{769EA918-9534-8B93-A843-B06E9043B2DC}"/>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796392" y="4045893"/>
                <a:ext cx="1195796" cy="1192610"/>
              </a:xfrm>
              <a:prstGeom prst="rect">
                <a:avLst/>
              </a:prstGeom>
            </p:spPr>
          </p:pic>
          <p:pic>
            <p:nvPicPr>
              <p:cNvPr id="79" name="Picture 78">
                <a:extLst>
                  <a:ext uri="{FF2B5EF4-FFF2-40B4-BE49-F238E27FC236}">
                    <a16:creationId xmlns:a16="http://schemas.microsoft.com/office/drawing/2014/main" id="{DF7F9086-E023-B6EA-BCC3-AE4471864376}"/>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515916" y="4045893"/>
                <a:ext cx="1195796" cy="1192610"/>
              </a:xfrm>
              <a:prstGeom prst="rect">
                <a:avLst/>
              </a:prstGeom>
            </p:spPr>
          </p:pic>
          <p:pic>
            <p:nvPicPr>
              <p:cNvPr id="80" name="Picture 79">
                <a:extLst>
                  <a:ext uri="{FF2B5EF4-FFF2-40B4-BE49-F238E27FC236}">
                    <a16:creationId xmlns:a16="http://schemas.microsoft.com/office/drawing/2014/main" id="{F8542A24-F703-79C0-6774-4074C42F4223}"/>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235440" y="4045893"/>
                <a:ext cx="1160128" cy="1192610"/>
              </a:xfrm>
              <a:prstGeom prst="rect">
                <a:avLst/>
              </a:prstGeom>
              <a:noFill/>
            </p:spPr>
          </p:pic>
          <p:pic>
            <p:nvPicPr>
              <p:cNvPr id="81" name="Picture 80">
                <a:extLst>
                  <a:ext uri="{FF2B5EF4-FFF2-40B4-BE49-F238E27FC236}">
                    <a16:creationId xmlns:a16="http://schemas.microsoft.com/office/drawing/2014/main" id="{C66D58B1-6AC2-7DD2-6AEB-7F9F9CDEAC4F}"/>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435137" y="4559698"/>
                <a:ext cx="1195796" cy="1192610"/>
              </a:xfrm>
              <a:prstGeom prst="rect">
                <a:avLst/>
              </a:prstGeom>
            </p:spPr>
          </p:pic>
          <p:pic>
            <p:nvPicPr>
              <p:cNvPr id="82" name="Picture 81">
                <a:extLst>
                  <a:ext uri="{FF2B5EF4-FFF2-40B4-BE49-F238E27FC236}">
                    <a16:creationId xmlns:a16="http://schemas.microsoft.com/office/drawing/2014/main" id="{244F0EC1-E901-8225-07AC-AADC5332118E}"/>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154661" y="4559698"/>
                <a:ext cx="1195796" cy="1192610"/>
              </a:xfrm>
              <a:prstGeom prst="rect">
                <a:avLst/>
              </a:prstGeom>
            </p:spPr>
          </p:pic>
          <p:pic>
            <p:nvPicPr>
              <p:cNvPr id="83" name="Picture 82">
                <a:extLst>
                  <a:ext uri="{FF2B5EF4-FFF2-40B4-BE49-F238E27FC236}">
                    <a16:creationId xmlns:a16="http://schemas.microsoft.com/office/drawing/2014/main" id="{E8C2A560-D34E-30A9-0893-BB74F739AFB8}"/>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74185" y="4559698"/>
                <a:ext cx="1195796" cy="1192610"/>
              </a:xfrm>
              <a:prstGeom prst="rect">
                <a:avLst/>
              </a:prstGeom>
            </p:spPr>
          </p:pic>
          <p:pic>
            <p:nvPicPr>
              <p:cNvPr id="84" name="Picture 83">
                <a:extLst>
                  <a:ext uri="{FF2B5EF4-FFF2-40B4-BE49-F238E27FC236}">
                    <a16:creationId xmlns:a16="http://schemas.microsoft.com/office/drawing/2014/main" id="{B9F93B65-64F6-A9D1-4A73-621BE77480D9}"/>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593709" y="4559698"/>
                <a:ext cx="1160128" cy="1192610"/>
              </a:xfrm>
              <a:prstGeom prst="rect">
                <a:avLst/>
              </a:prstGeom>
              <a:noFill/>
            </p:spPr>
          </p:pic>
        </p:grpSp>
        <p:sp>
          <p:nvSpPr>
            <p:cNvPr id="69" name="Curved Right Arrow 68">
              <a:extLst>
                <a:ext uri="{FF2B5EF4-FFF2-40B4-BE49-F238E27FC236}">
                  <a16:creationId xmlns:a16="http://schemas.microsoft.com/office/drawing/2014/main" id="{7087BAFE-98F9-09BE-0172-C17172A72E91}"/>
                </a:ext>
              </a:extLst>
            </p:cNvPr>
            <p:cNvSpPr/>
            <p:nvPr/>
          </p:nvSpPr>
          <p:spPr>
            <a:xfrm>
              <a:off x="4290495" y="2191520"/>
              <a:ext cx="1800000" cy="3240000"/>
            </a:xfrm>
            <a:prstGeom prst="curvedRightArrow">
              <a:avLst/>
            </a:prstGeom>
            <a:gradFill>
              <a:gsLst>
                <a:gs pos="50000">
                  <a:schemeClr val="accent1"/>
                </a:gs>
                <a:gs pos="50000">
                  <a:schemeClr val="accent2"/>
                </a:gs>
              </a:gsLst>
              <a:lin ang="5400000" scaled="1"/>
            </a:gra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Curved Right Arrow 69">
              <a:extLst>
                <a:ext uri="{FF2B5EF4-FFF2-40B4-BE49-F238E27FC236}">
                  <a16:creationId xmlns:a16="http://schemas.microsoft.com/office/drawing/2014/main" id="{6410CEED-6205-829C-95AA-EB69A6D2C11B}"/>
                </a:ext>
              </a:extLst>
            </p:cNvPr>
            <p:cNvSpPr/>
            <p:nvPr/>
          </p:nvSpPr>
          <p:spPr>
            <a:xfrm rot="10800000">
              <a:off x="6190945" y="1982974"/>
              <a:ext cx="1800000" cy="3240000"/>
            </a:xfrm>
            <a:prstGeom prst="curvedRightArrow">
              <a:avLst/>
            </a:prstGeom>
            <a:gradFill>
              <a:gsLst>
                <a:gs pos="50000">
                  <a:schemeClr val="accent4"/>
                </a:gs>
                <a:gs pos="50000">
                  <a:schemeClr val="accent5"/>
                </a:gs>
              </a:gsLst>
              <a:lin ang="5400000" scaled="1"/>
            </a:gra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TextBox 70">
              <a:extLst>
                <a:ext uri="{FF2B5EF4-FFF2-40B4-BE49-F238E27FC236}">
                  <a16:creationId xmlns:a16="http://schemas.microsoft.com/office/drawing/2014/main" id="{30E8418C-D814-360D-1429-F1105A1C3D8E}"/>
                </a:ext>
              </a:extLst>
            </p:cNvPr>
            <p:cNvSpPr txBox="1"/>
            <p:nvPr/>
          </p:nvSpPr>
          <p:spPr>
            <a:xfrm>
              <a:off x="3177795" y="1713324"/>
              <a:ext cx="1496041" cy="683022"/>
            </a:xfrm>
            <a:prstGeom prst="rect">
              <a:avLst/>
            </a:prstGeom>
            <a:noFill/>
          </p:spPr>
          <p:txBody>
            <a:bodyPr wrap="square" rtlCol="0">
              <a:spAutoFit/>
            </a:bodyPr>
            <a:lstStyle/>
            <a:p>
              <a:pPr algn="ctr"/>
              <a:r>
                <a:rPr lang="en-US" dirty="0"/>
                <a:t>SRE</a:t>
              </a:r>
            </a:p>
          </p:txBody>
        </p:sp>
        <p:sp>
          <p:nvSpPr>
            <p:cNvPr id="72" name="TextBox 71">
              <a:extLst>
                <a:ext uri="{FF2B5EF4-FFF2-40B4-BE49-F238E27FC236}">
                  <a16:creationId xmlns:a16="http://schemas.microsoft.com/office/drawing/2014/main" id="{036C31E3-D27C-BFD7-7F9C-0D825D495DAC}"/>
                </a:ext>
              </a:extLst>
            </p:cNvPr>
            <p:cNvSpPr txBox="1"/>
            <p:nvPr/>
          </p:nvSpPr>
          <p:spPr>
            <a:xfrm>
              <a:off x="3234885" y="4292271"/>
              <a:ext cx="1354002" cy="683022"/>
            </a:xfrm>
            <a:prstGeom prst="rect">
              <a:avLst/>
            </a:prstGeom>
            <a:noFill/>
          </p:spPr>
          <p:txBody>
            <a:bodyPr wrap="square" rtlCol="0">
              <a:spAutoFit/>
            </a:bodyPr>
            <a:lstStyle/>
            <a:p>
              <a:pPr algn="ctr"/>
              <a:r>
                <a:rPr lang="en-US" dirty="0"/>
                <a:t>SRE</a:t>
              </a:r>
            </a:p>
          </p:txBody>
        </p:sp>
        <p:sp>
          <p:nvSpPr>
            <p:cNvPr id="73" name="TextBox 72">
              <a:extLst>
                <a:ext uri="{FF2B5EF4-FFF2-40B4-BE49-F238E27FC236}">
                  <a16:creationId xmlns:a16="http://schemas.microsoft.com/office/drawing/2014/main" id="{34473395-B143-A277-DCB1-DA2CF2E665E9}"/>
                </a:ext>
              </a:extLst>
            </p:cNvPr>
            <p:cNvSpPr txBox="1"/>
            <p:nvPr/>
          </p:nvSpPr>
          <p:spPr>
            <a:xfrm>
              <a:off x="10736033" y="1743191"/>
              <a:ext cx="1556960" cy="683022"/>
            </a:xfrm>
            <a:prstGeom prst="rect">
              <a:avLst/>
            </a:prstGeom>
            <a:noFill/>
          </p:spPr>
          <p:txBody>
            <a:bodyPr wrap="square" rtlCol="0">
              <a:spAutoFit/>
            </a:bodyPr>
            <a:lstStyle/>
            <a:p>
              <a:pPr algn="ctr"/>
              <a:r>
                <a:rPr lang="en-US" dirty="0"/>
                <a:t>SRE</a:t>
              </a:r>
            </a:p>
          </p:txBody>
        </p:sp>
        <p:sp>
          <p:nvSpPr>
            <p:cNvPr id="74" name="TextBox 73">
              <a:extLst>
                <a:ext uri="{FF2B5EF4-FFF2-40B4-BE49-F238E27FC236}">
                  <a16:creationId xmlns:a16="http://schemas.microsoft.com/office/drawing/2014/main" id="{47012F51-7137-0614-E703-1DAF9B9A1AE7}"/>
                </a:ext>
              </a:extLst>
            </p:cNvPr>
            <p:cNvSpPr txBox="1"/>
            <p:nvPr/>
          </p:nvSpPr>
          <p:spPr>
            <a:xfrm>
              <a:off x="10633511" y="4253179"/>
              <a:ext cx="1782592" cy="683022"/>
            </a:xfrm>
            <a:prstGeom prst="rect">
              <a:avLst/>
            </a:prstGeom>
            <a:noFill/>
          </p:spPr>
          <p:txBody>
            <a:bodyPr wrap="square" rtlCol="0">
              <a:spAutoFit/>
            </a:bodyPr>
            <a:lstStyle/>
            <a:p>
              <a:pPr algn="ctr"/>
              <a:r>
                <a:rPr lang="en-US" dirty="0"/>
                <a:t>SRE</a:t>
              </a:r>
            </a:p>
          </p:txBody>
        </p:sp>
      </p:grpSp>
      <p:sp>
        <p:nvSpPr>
          <p:cNvPr id="117" name="TextBox 116">
            <a:extLst>
              <a:ext uri="{FF2B5EF4-FFF2-40B4-BE49-F238E27FC236}">
                <a16:creationId xmlns:a16="http://schemas.microsoft.com/office/drawing/2014/main" id="{33810232-D025-5873-C7E6-8268128F6760}"/>
              </a:ext>
            </a:extLst>
          </p:cNvPr>
          <p:cNvSpPr txBox="1"/>
          <p:nvPr/>
        </p:nvSpPr>
        <p:spPr>
          <a:xfrm>
            <a:off x="1811675" y="4111686"/>
            <a:ext cx="2557933" cy="830997"/>
          </a:xfrm>
          <a:prstGeom prst="rect">
            <a:avLst/>
          </a:prstGeom>
          <a:noFill/>
        </p:spPr>
        <p:txBody>
          <a:bodyPr wrap="square" rtlCol="0">
            <a:spAutoFit/>
          </a:bodyPr>
          <a:lstStyle/>
          <a:p>
            <a:pPr algn="ctr"/>
            <a:r>
              <a:rPr lang="en-US" sz="2400" dirty="0">
                <a:solidFill>
                  <a:schemeClr val="bg1">
                    <a:lumMod val="75000"/>
                  </a:schemeClr>
                </a:solidFill>
              </a:rPr>
              <a:t>Centralized Model</a:t>
            </a:r>
          </a:p>
        </p:txBody>
      </p:sp>
      <p:sp>
        <p:nvSpPr>
          <p:cNvPr id="118" name="TextBox 117">
            <a:extLst>
              <a:ext uri="{FF2B5EF4-FFF2-40B4-BE49-F238E27FC236}">
                <a16:creationId xmlns:a16="http://schemas.microsoft.com/office/drawing/2014/main" id="{DD0B0F7A-3C15-EADD-2E28-8D54F5D33CFD}"/>
              </a:ext>
            </a:extLst>
          </p:cNvPr>
          <p:cNvSpPr txBox="1"/>
          <p:nvPr/>
        </p:nvSpPr>
        <p:spPr>
          <a:xfrm>
            <a:off x="7947701" y="2208447"/>
            <a:ext cx="2072025" cy="830997"/>
          </a:xfrm>
          <a:prstGeom prst="rect">
            <a:avLst/>
          </a:prstGeom>
          <a:noFill/>
        </p:spPr>
        <p:txBody>
          <a:bodyPr wrap="square" rtlCol="0">
            <a:spAutoFit/>
          </a:bodyPr>
          <a:lstStyle/>
          <a:p>
            <a:pPr algn="ctr"/>
            <a:r>
              <a:rPr lang="en-US" sz="2400" dirty="0">
                <a:solidFill>
                  <a:schemeClr val="bg1">
                    <a:lumMod val="75000"/>
                  </a:schemeClr>
                </a:solidFill>
              </a:rPr>
              <a:t>Embedded Model</a:t>
            </a:r>
          </a:p>
        </p:txBody>
      </p:sp>
      <p:sp>
        <p:nvSpPr>
          <p:cNvPr id="119" name="TextBox 118">
            <a:extLst>
              <a:ext uri="{FF2B5EF4-FFF2-40B4-BE49-F238E27FC236}">
                <a16:creationId xmlns:a16="http://schemas.microsoft.com/office/drawing/2014/main" id="{31B91C27-2265-1F32-8F23-2962442909C7}"/>
              </a:ext>
            </a:extLst>
          </p:cNvPr>
          <p:cNvSpPr txBox="1"/>
          <p:nvPr/>
        </p:nvSpPr>
        <p:spPr>
          <a:xfrm>
            <a:off x="6075215" y="3195519"/>
            <a:ext cx="1914089" cy="369332"/>
          </a:xfrm>
          <a:prstGeom prst="rect">
            <a:avLst/>
          </a:prstGeom>
          <a:noFill/>
        </p:spPr>
        <p:txBody>
          <a:bodyPr wrap="square" rtlCol="0">
            <a:spAutoFit/>
          </a:bodyPr>
          <a:lstStyle/>
          <a:p>
            <a:pPr algn="ctr"/>
            <a:r>
              <a:rPr lang="en-US" dirty="0"/>
              <a:t>Unified Team 1</a:t>
            </a:r>
          </a:p>
        </p:txBody>
      </p:sp>
      <p:sp>
        <p:nvSpPr>
          <p:cNvPr id="120" name="TextBox 119">
            <a:extLst>
              <a:ext uri="{FF2B5EF4-FFF2-40B4-BE49-F238E27FC236}">
                <a16:creationId xmlns:a16="http://schemas.microsoft.com/office/drawing/2014/main" id="{A200DA27-E7CE-6348-84D0-FA37D1FA57C1}"/>
              </a:ext>
            </a:extLst>
          </p:cNvPr>
          <p:cNvSpPr txBox="1"/>
          <p:nvPr/>
        </p:nvSpPr>
        <p:spPr>
          <a:xfrm>
            <a:off x="6134504" y="4575601"/>
            <a:ext cx="1772723" cy="369332"/>
          </a:xfrm>
          <a:prstGeom prst="rect">
            <a:avLst/>
          </a:prstGeom>
          <a:noFill/>
        </p:spPr>
        <p:txBody>
          <a:bodyPr wrap="square" rtlCol="0">
            <a:spAutoFit/>
          </a:bodyPr>
          <a:lstStyle/>
          <a:p>
            <a:pPr algn="ctr"/>
            <a:r>
              <a:rPr lang="en-US" dirty="0"/>
              <a:t>Unified Team 2</a:t>
            </a:r>
          </a:p>
        </p:txBody>
      </p:sp>
      <p:sp>
        <p:nvSpPr>
          <p:cNvPr id="121" name="TextBox 120">
            <a:extLst>
              <a:ext uri="{FF2B5EF4-FFF2-40B4-BE49-F238E27FC236}">
                <a16:creationId xmlns:a16="http://schemas.microsoft.com/office/drawing/2014/main" id="{2A3E5141-E52A-33CB-B922-E39CA0E1AE73}"/>
              </a:ext>
            </a:extLst>
          </p:cNvPr>
          <p:cNvSpPr txBox="1"/>
          <p:nvPr/>
        </p:nvSpPr>
        <p:spPr>
          <a:xfrm>
            <a:off x="9992693" y="4576384"/>
            <a:ext cx="1813627" cy="369332"/>
          </a:xfrm>
          <a:prstGeom prst="rect">
            <a:avLst/>
          </a:prstGeom>
          <a:noFill/>
        </p:spPr>
        <p:txBody>
          <a:bodyPr wrap="square" rtlCol="0">
            <a:spAutoFit/>
          </a:bodyPr>
          <a:lstStyle/>
          <a:p>
            <a:pPr algn="ctr"/>
            <a:r>
              <a:rPr lang="en-US" dirty="0"/>
              <a:t>Unified Team 4</a:t>
            </a:r>
          </a:p>
        </p:txBody>
      </p:sp>
      <p:sp>
        <p:nvSpPr>
          <p:cNvPr id="122" name="TextBox 121">
            <a:extLst>
              <a:ext uri="{FF2B5EF4-FFF2-40B4-BE49-F238E27FC236}">
                <a16:creationId xmlns:a16="http://schemas.microsoft.com/office/drawing/2014/main" id="{AE0E7501-ED16-5AB5-BCF2-2B8DDC317202}"/>
              </a:ext>
            </a:extLst>
          </p:cNvPr>
          <p:cNvSpPr txBox="1"/>
          <p:nvPr/>
        </p:nvSpPr>
        <p:spPr>
          <a:xfrm>
            <a:off x="10037227" y="3182219"/>
            <a:ext cx="1768807" cy="369331"/>
          </a:xfrm>
          <a:prstGeom prst="rect">
            <a:avLst/>
          </a:prstGeom>
          <a:noFill/>
        </p:spPr>
        <p:txBody>
          <a:bodyPr wrap="square" rtlCol="0">
            <a:spAutoFit/>
          </a:bodyPr>
          <a:lstStyle/>
          <a:p>
            <a:pPr algn="ctr"/>
            <a:r>
              <a:rPr lang="en-US" dirty="0"/>
              <a:t>Unified Team 3</a:t>
            </a:r>
          </a:p>
        </p:txBody>
      </p:sp>
    </p:spTree>
    <p:extLst>
      <p:ext uri="{BB962C8B-B14F-4D97-AF65-F5344CB8AC3E}">
        <p14:creationId xmlns:p14="http://schemas.microsoft.com/office/powerpoint/2010/main" val="3150782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ro-RO" dirty="0" err="1"/>
              <a:t>Embedded</a:t>
            </a:r>
            <a:r>
              <a:rPr lang="ro-RO" dirty="0"/>
              <a:t> SRE </a:t>
            </a:r>
            <a:r>
              <a:rPr lang="ro-RO" dirty="0" err="1"/>
              <a:t>Responsibilities</a:t>
            </a:r>
            <a:endParaRPr lang="ro-RO" dirty="0"/>
          </a:p>
        </p:txBody>
      </p:sp>
      <p:sp>
        <p:nvSpPr>
          <p:cNvPr id="5" name="Content Placeholder 4">
            <a:extLst>
              <a:ext uri="{FF2B5EF4-FFF2-40B4-BE49-F238E27FC236}">
                <a16:creationId xmlns:a16="http://schemas.microsoft.com/office/drawing/2014/main" id="{9DAF0E91-E5ED-72E3-B882-0C0294C605C6}"/>
              </a:ext>
            </a:extLst>
          </p:cNvPr>
          <p:cNvSpPr>
            <a:spLocks noGrp="1"/>
          </p:cNvSpPr>
          <p:nvPr>
            <p:ph sz="quarter" idx="12"/>
          </p:nvPr>
        </p:nvSpPr>
        <p:spPr/>
        <p:txBody>
          <a:bodyPr>
            <a:normAutofit/>
          </a:bodyPr>
          <a:lstStyle/>
          <a:p>
            <a:r>
              <a:rPr lang="en-RO" dirty="0"/>
              <a:t>Monitoring</a:t>
            </a:r>
          </a:p>
          <a:p>
            <a:r>
              <a:rPr lang="en-RO" dirty="0"/>
              <a:t>Defining SLIs / SLTs / SLAs</a:t>
            </a:r>
          </a:p>
          <a:p>
            <a:r>
              <a:rPr lang="en-RO" dirty="0"/>
              <a:t>Alerting</a:t>
            </a:r>
          </a:p>
          <a:p>
            <a:r>
              <a:rPr lang="en-RO" dirty="0"/>
              <a:t>On Call</a:t>
            </a:r>
          </a:p>
          <a:p>
            <a:r>
              <a:rPr lang="en-RO" dirty="0">
                <a:solidFill>
                  <a:schemeClr val="accent3">
                    <a:lumMod val="75000"/>
                  </a:schemeClr>
                </a:solidFill>
              </a:rPr>
              <a:t>Capacity Planning</a:t>
            </a:r>
          </a:p>
          <a:p>
            <a:r>
              <a:rPr lang="en-RO" dirty="0">
                <a:solidFill>
                  <a:schemeClr val="accent3">
                    <a:lumMod val="75000"/>
                  </a:schemeClr>
                </a:solidFill>
              </a:rPr>
              <a:t>Operational Readiness</a:t>
            </a:r>
          </a:p>
          <a:p>
            <a:r>
              <a:rPr lang="en-RO" dirty="0">
                <a:solidFill>
                  <a:schemeClr val="accent3">
                    <a:lumMod val="75000"/>
                  </a:schemeClr>
                </a:solidFill>
              </a:rPr>
              <a:t>Change Management</a:t>
            </a:r>
            <a:endParaRPr lang="en-RO" dirty="0"/>
          </a:p>
          <a:p>
            <a:endParaRPr lang="en-RO" dirty="0"/>
          </a:p>
        </p:txBody>
      </p:sp>
    </p:spTree>
    <p:extLst>
      <p:ext uri="{BB962C8B-B14F-4D97-AF65-F5344CB8AC3E}">
        <p14:creationId xmlns:p14="http://schemas.microsoft.com/office/powerpoint/2010/main" val="3099947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839039-FB25-4E64-8F93-145055543744}"/>
              </a:ext>
            </a:extLst>
          </p:cNvPr>
          <p:cNvSpPr>
            <a:spLocks noGrp="1"/>
          </p:cNvSpPr>
          <p:nvPr>
            <p:ph type="title"/>
          </p:nvPr>
        </p:nvSpPr>
        <p:spPr/>
        <p:txBody>
          <a:bodyPr/>
          <a:lstStyle/>
          <a:p>
            <a:r>
              <a:rPr lang="ro-RO" dirty="0"/>
              <a:t>Monitoring</a:t>
            </a:r>
          </a:p>
        </p:txBody>
      </p:sp>
      <p:sp>
        <p:nvSpPr>
          <p:cNvPr id="5" name="Content Placeholder 4">
            <a:extLst>
              <a:ext uri="{FF2B5EF4-FFF2-40B4-BE49-F238E27FC236}">
                <a16:creationId xmlns:a16="http://schemas.microsoft.com/office/drawing/2014/main" id="{9DAF0E91-E5ED-72E3-B882-0C0294C605C6}"/>
              </a:ext>
            </a:extLst>
          </p:cNvPr>
          <p:cNvSpPr>
            <a:spLocks noGrp="1"/>
          </p:cNvSpPr>
          <p:nvPr>
            <p:ph sz="quarter" idx="12"/>
          </p:nvPr>
        </p:nvSpPr>
        <p:spPr>
          <a:xfrm>
            <a:off x="474453" y="1285875"/>
            <a:ext cx="11392869" cy="5011408"/>
          </a:xfrm>
        </p:spPr>
        <p:txBody>
          <a:bodyPr/>
          <a:lstStyle/>
          <a:p>
            <a:r>
              <a:rPr lang="en-RO" dirty="0"/>
              <a:t>Number of incoming/outgoing requests</a:t>
            </a:r>
          </a:p>
          <a:p>
            <a:r>
              <a:rPr lang="en-RO" dirty="0"/>
              <a:t>Error count</a:t>
            </a:r>
          </a:p>
          <a:p>
            <a:r>
              <a:rPr lang="en-RO" dirty="0"/>
              <a:t>Request latency</a:t>
            </a:r>
          </a:p>
          <a:p>
            <a:r>
              <a:rPr lang="en-RO" dirty="0"/>
              <a:t>Database query latency</a:t>
            </a:r>
          </a:p>
          <a:p>
            <a:r>
              <a:rPr lang="en-RO" dirty="0"/>
              <a:t>Queue lag</a:t>
            </a:r>
          </a:p>
          <a:p>
            <a:r>
              <a:rPr lang="en-RO" dirty="0"/>
              <a:t>File descriptors</a:t>
            </a:r>
          </a:p>
          <a:p>
            <a:r>
              <a:rPr lang="en-RO" dirty="0"/>
              <a:t>Threads</a:t>
            </a:r>
          </a:p>
          <a:p>
            <a:r>
              <a:rPr lang="en-RO" dirty="0"/>
              <a:t>CPU/Memory/Disk usage</a:t>
            </a:r>
          </a:p>
          <a:p>
            <a:r>
              <a:rPr lang="en-RO" dirty="0"/>
              <a:t>…</a:t>
            </a:r>
          </a:p>
          <a:p>
            <a:endParaRPr lang="en-RO" dirty="0"/>
          </a:p>
          <a:p>
            <a:pPr marL="0" indent="0">
              <a:buNone/>
            </a:pPr>
            <a:endParaRPr lang="en-RO" dirty="0"/>
          </a:p>
        </p:txBody>
      </p:sp>
      <p:pic>
        <p:nvPicPr>
          <p:cNvPr id="2056" name="Picture 8" descr="Monitoring Your Dedicated Hosted or Cloud Hosted Servers - TurnKey Internet  TurnKey Internet">
            <a:extLst>
              <a:ext uri="{FF2B5EF4-FFF2-40B4-BE49-F238E27FC236}">
                <a16:creationId xmlns:a16="http://schemas.microsoft.com/office/drawing/2014/main" id="{6ECCEDB3-87DA-3092-55C8-5F6356458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2885" y="1093787"/>
            <a:ext cx="2562661" cy="24747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ow to add third party plugin (AWS Athena Data Source) in Grafana 7 | by  Amalfitano | Medium">
            <a:extLst>
              <a:ext uri="{FF2B5EF4-FFF2-40B4-BE49-F238E27FC236}">
                <a16:creationId xmlns:a16="http://schemas.microsoft.com/office/drawing/2014/main" id="{4297A729-727B-E591-9AD6-E2977EBADB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537" y="3346904"/>
            <a:ext cx="30480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w To Install Prometheus on Debian 10 - idroot">
            <a:extLst>
              <a:ext uri="{FF2B5EF4-FFF2-40B4-BE49-F238E27FC236}">
                <a16:creationId xmlns:a16="http://schemas.microsoft.com/office/drawing/2014/main" id="{9AEA7CAF-BF55-7F29-8CC6-D11DCE40EF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873" b="27768"/>
          <a:stretch/>
        </p:blipFill>
        <p:spPr bwMode="auto">
          <a:xfrm>
            <a:off x="5649217" y="2849845"/>
            <a:ext cx="3332320" cy="238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185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217F40B4-E667-99BB-1428-CE70B6FB4DE1}"/>
              </a:ext>
            </a:extLst>
          </p:cNvPr>
          <p:cNvSpPr>
            <a:spLocks noGrp="1"/>
          </p:cNvSpPr>
          <p:nvPr>
            <p:ph type="title"/>
          </p:nvPr>
        </p:nvSpPr>
        <p:spPr>
          <a:xfrm>
            <a:off x="1040897" y="463967"/>
            <a:ext cx="10630644" cy="629820"/>
          </a:xfrm>
        </p:spPr>
        <p:txBody>
          <a:bodyPr/>
          <a:lstStyle/>
          <a:p>
            <a:r>
              <a:rPr lang="ro-RO" dirty="0"/>
              <a:t>Monitoring</a:t>
            </a:r>
          </a:p>
        </p:txBody>
      </p:sp>
      <p:sp>
        <p:nvSpPr>
          <p:cNvPr id="15" name="Content Placeholder 4">
            <a:extLst>
              <a:ext uri="{FF2B5EF4-FFF2-40B4-BE49-F238E27FC236}">
                <a16:creationId xmlns:a16="http://schemas.microsoft.com/office/drawing/2014/main" id="{C431C23D-96CE-9BC6-E5C3-2F48ED584E59}"/>
              </a:ext>
            </a:extLst>
          </p:cNvPr>
          <p:cNvSpPr>
            <a:spLocks noGrp="1"/>
          </p:cNvSpPr>
          <p:nvPr>
            <p:ph sz="quarter" idx="12"/>
          </p:nvPr>
        </p:nvSpPr>
        <p:spPr>
          <a:xfrm>
            <a:off x="474453" y="1285875"/>
            <a:ext cx="11197087" cy="5011408"/>
          </a:xfrm>
        </p:spPr>
        <p:txBody>
          <a:bodyPr/>
          <a:lstStyle/>
          <a:p>
            <a:pPr marL="0" indent="0">
              <a:buNone/>
            </a:pPr>
            <a:endParaRPr lang="en-RO" sz="2400" b="1" dirty="0"/>
          </a:p>
          <a:p>
            <a:pPr marL="0" indent="0">
              <a:buNone/>
            </a:pPr>
            <a:r>
              <a:rPr lang="en-RO" dirty="0"/>
              <a:t>Too many metrics?</a:t>
            </a:r>
          </a:p>
          <a:p>
            <a:pPr marL="0" indent="0">
              <a:buNone/>
            </a:pPr>
            <a:endParaRPr lang="en-RO" dirty="0"/>
          </a:p>
          <a:p>
            <a:r>
              <a:rPr lang="en-RO" dirty="0"/>
              <a:t>Google 4 golden signals</a:t>
            </a:r>
          </a:p>
          <a:p>
            <a:pPr lvl="1"/>
            <a:r>
              <a:rPr lang="en-GB" dirty="0"/>
              <a:t>L</a:t>
            </a:r>
            <a:r>
              <a:rPr lang="en-RO" dirty="0"/>
              <a:t>atency, Traffic, Errors, Saturation</a:t>
            </a:r>
          </a:p>
          <a:p>
            <a:pPr lvl="1"/>
            <a:endParaRPr lang="en-RO" dirty="0"/>
          </a:p>
          <a:p>
            <a:r>
              <a:rPr lang="en-RO" dirty="0"/>
              <a:t>RED Method</a:t>
            </a:r>
          </a:p>
          <a:p>
            <a:pPr lvl="1"/>
            <a:r>
              <a:rPr lang="en-RO" dirty="0"/>
              <a:t>Request Rate, Error, Duration</a:t>
            </a:r>
          </a:p>
        </p:txBody>
      </p:sp>
    </p:spTree>
    <p:extLst>
      <p:ext uri="{BB962C8B-B14F-4D97-AF65-F5344CB8AC3E}">
        <p14:creationId xmlns:p14="http://schemas.microsoft.com/office/powerpoint/2010/main" val="3313643305"/>
      </p:ext>
    </p:extLst>
  </p:cSld>
  <p:clrMapOvr>
    <a:masterClrMapping/>
  </p:clrMapOvr>
</p:sld>
</file>

<file path=ppt/theme/theme1.xml><?xml version="1.0" encoding="utf-8"?>
<a:theme xmlns:a="http://schemas.openxmlformats.org/drawingml/2006/main" name="Office Theme">
  <a:themeElements>
    <a:clrScheme name="Custom 2">
      <a:dk1>
        <a:srgbClr val="0C0C0C"/>
      </a:dk1>
      <a:lt1>
        <a:srgbClr val="247798"/>
      </a:lt1>
      <a:dk2>
        <a:srgbClr val="FFFFFF"/>
      </a:dk2>
      <a:lt2>
        <a:srgbClr val="E7E6E6"/>
      </a:lt2>
      <a:accent1>
        <a:srgbClr val="247798"/>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10239</TotalTime>
  <Words>3665</Words>
  <Application>Microsoft Macintosh PowerPoint</Application>
  <PresentationFormat>Widescreen</PresentationFormat>
  <Paragraphs>392</Paragraphs>
  <Slides>40</Slides>
  <Notes>39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Adobe Clean</vt:lpstr>
      <vt:lpstr>Adobe Clean Light</vt:lpstr>
      <vt:lpstr>Arial</vt:lpstr>
      <vt:lpstr>Calibri</vt:lpstr>
      <vt:lpstr>Courier New</vt:lpstr>
      <vt:lpstr>Wingdings</vt:lpstr>
      <vt:lpstr>Office Theme</vt:lpstr>
      <vt:lpstr>Sisteme Tolerante la Defecte Experiență practică </vt:lpstr>
      <vt:lpstr>Despre mine - Alexandra Tudor</vt:lpstr>
      <vt:lpstr>Adobe Systems</vt:lpstr>
      <vt:lpstr>Experience Cloud</vt:lpstr>
      <vt:lpstr>Site Reliability Engineer</vt:lpstr>
      <vt:lpstr>SRE Teams</vt:lpstr>
      <vt:lpstr>Embedded SRE Responsibilities</vt:lpstr>
      <vt:lpstr>Monitoring</vt:lpstr>
      <vt:lpstr>Monitoring</vt:lpstr>
      <vt:lpstr>Monitoring Example</vt:lpstr>
      <vt:lpstr>Why Monitoring</vt:lpstr>
      <vt:lpstr>PowerPoint Presentation</vt:lpstr>
      <vt:lpstr>PowerPoint Presentation</vt:lpstr>
      <vt:lpstr>PowerPoint Presentation</vt:lpstr>
      <vt:lpstr>PowerPoint Presentation</vt:lpstr>
      <vt:lpstr>Error Budget</vt:lpstr>
      <vt:lpstr>Error Budget</vt:lpstr>
      <vt:lpstr>Error Budget Example</vt:lpstr>
      <vt:lpstr>Alerting</vt:lpstr>
      <vt:lpstr>On Call</vt:lpstr>
      <vt:lpstr>Streaming App – high level overview</vt:lpstr>
      <vt:lpstr>Streaming App – zooming in</vt:lpstr>
      <vt:lpstr>Streaming App – Release Day</vt:lpstr>
      <vt:lpstr>Streaming App – Troubleshooting</vt:lpstr>
      <vt:lpstr>Streaming App – Blue Green Deployment</vt:lpstr>
      <vt:lpstr>Streaming App – Blue Green Deployment</vt:lpstr>
      <vt:lpstr>Streaming App – Blue Green Deployment</vt:lpstr>
      <vt:lpstr>Streaming App – Blue Green Deployment</vt:lpstr>
      <vt:lpstr>Streaming App – Blue Green Deployment</vt:lpstr>
      <vt:lpstr>Service migration – slowed down due to DNS caches</vt:lpstr>
      <vt:lpstr>Service migration – slowed down due to DNS caches</vt:lpstr>
      <vt:lpstr>Service migration – slowed down due to DNS caches</vt:lpstr>
      <vt:lpstr>Service migration – slowed down due to DNS caches</vt:lpstr>
      <vt:lpstr>Service migration – slowed down due to DNS caches</vt:lpstr>
      <vt:lpstr>Service migration – slowed down due to DNS caches</vt:lpstr>
      <vt:lpstr>Blackbox monitoring</vt:lpstr>
      <vt:lpstr>A user error is not always user’s fault</vt:lpstr>
      <vt:lpstr>Canary Deployment</vt:lpstr>
      <vt:lpstr>Canary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Sisteme Tolerante la Defecte</dc:title>
  <dc:creator>Cristian Chilipirea</dc:creator>
  <cp:lastModifiedBy>Alexandra Tudor</cp:lastModifiedBy>
  <cp:revision>4</cp:revision>
  <dcterms:created xsi:type="dcterms:W3CDTF">2021-02-15T11:56:57Z</dcterms:created>
  <dcterms:modified xsi:type="dcterms:W3CDTF">2022-05-01T21:34:29Z</dcterms:modified>
</cp:coreProperties>
</file>